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57" r:id="rId6"/>
    <p:sldId id="258" r:id="rId7"/>
    <p:sldId id="260" r:id="rId8"/>
    <p:sldId id="261" r:id="rId9"/>
    <p:sldId id="395" r:id="rId10"/>
    <p:sldId id="434" r:id="rId11"/>
    <p:sldId id="396" r:id="rId12"/>
    <p:sldId id="398" r:id="rId13"/>
    <p:sldId id="400" r:id="rId14"/>
    <p:sldId id="401" r:id="rId15"/>
    <p:sldId id="402" r:id="rId16"/>
    <p:sldId id="435" r:id="rId17"/>
    <p:sldId id="436" r:id="rId18"/>
    <p:sldId id="437" r:id="rId19"/>
    <p:sldId id="441" r:id="rId20"/>
    <p:sldId id="438" r:id="rId21"/>
    <p:sldId id="440" r:id="rId22"/>
    <p:sldId id="408" r:id="rId23"/>
    <p:sldId id="410" r:id="rId24"/>
    <p:sldId id="429" r:id="rId25"/>
    <p:sldId id="423" r:id="rId26"/>
    <p:sldId id="413" r:id="rId27"/>
    <p:sldId id="425" r:id="rId28"/>
    <p:sldId id="414" r:id="rId29"/>
    <p:sldId id="415" r:id="rId30"/>
    <p:sldId id="416" r:id="rId31"/>
    <p:sldId id="417" r:id="rId32"/>
    <p:sldId id="442" r:id="rId33"/>
    <p:sldId id="427" r:id="rId34"/>
    <p:sldId id="420" r:id="rId35"/>
    <p:sldId id="43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Ryan" initials="WR" lastIdx="11" clrIdx="0">
    <p:extLst>
      <p:ext uri="{19B8F6BF-5375-455C-9EA6-DF929625EA0E}">
        <p15:presenceInfo xmlns:p15="http://schemas.microsoft.com/office/powerpoint/2012/main" userId="S::ryanwhite@massmutual.com::5ad577f3-4e7e-4135-b841-467f0ae68633" providerId="AD"/>
      </p:ext>
    </p:extLst>
  </p:cmAuthor>
  <p:cmAuthor id="2" name="Faccone, Laura" initials="FL" lastIdx="35" clrIdx="1">
    <p:extLst>
      <p:ext uri="{19B8F6BF-5375-455C-9EA6-DF929625EA0E}">
        <p15:presenceInfo xmlns:p15="http://schemas.microsoft.com/office/powerpoint/2012/main" userId="S::lfaccone61@massmutual.com::ce72c9b9-cd42-46d5-9e66-71721f30a2c2" providerId="AD"/>
      </p:ext>
    </p:extLst>
  </p:cmAuthor>
  <p:cmAuthor id="3" name="Trzcinski, Brian" initials="TB" lastIdx="23" clrIdx="2">
    <p:extLst>
      <p:ext uri="{19B8F6BF-5375-455C-9EA6-DF929625EA0E}">
        <p15:presenceInfo xmlns:p15="http://schemas.microsoft.com/office/powerpoint/2012/main" userId="S::btrzcinski@massmutual.com::f298cef1-fd98-43d5-abd2-7b0d22a90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2800"/>
    <a:srgbClr val="DEDFE7"/>
    <a:srgbClr val="BAC1CC"/>
    <a:srgbClr val="F3AB59"/>
    <a:srgbClr val="D84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61"/>
    <p:restoredTop sz="71069" autoAdjust="0"/>
  </p:normalViewPr>
  <p:slideViewPr>
    <p:cSldViewPr snapToGrid="0" snapToObjects="1">
      <p:cViewPr>
        <p:scale>
          <a:sx n="64" d="100"/>
          <a:sy n="64" d="100"/>
        </p:scale>
        <p:origin x="798" y="39"/>
      </p:cViewPr>
      <p:guideLst/>
    </p:cSldViewPr>
  </p:slideViewPr>
  <p:notesTextViewPr>
    <p:cViewPr>
      <p:scale>
        <a:sx n="1" d="1"/>
        <a:sy n="1" d="1"/>
      </p:scale>
      <p:origin x="0" y="0"/>
    </p:cViewPr>
  </p:notesTextViewPr>
  <p:sorterViewPr>
    <p:cViewPr>
      <p:scale>
        <a:sx n="80" d="100"/>
        <a:sy n="80" d="100"/>
      </p:scale>
      <p:origin x="0" y="-49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explosion val="11"/>
          <c:dPt>
            <c:idx val="0"/>
            <c:bubble3D val="0"/>
            <c:spPr>
              <a:solidFill>
                <a:schemeClr val="accent5"/>
              </a:solidFill>
              <a:ln w="19050">
                <a:solidFill>
                  <a:schemeClr val="lt1"/>
                </a:solidFill>
              </a:ln>
              <a:effectLst/>
            </c:spPr>
            <c:extLst>
              <c:ext xmlns:c16="http://schemas.microsoft.com/office/drawing/2014/chart" uri="{C3380CC4-5D6E-409C-BE32-E72D297353CC}">
                <c16:uniqueId val="{00000002-E400-4999-918E-C1CBE751A35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E400-4999-918E-C1CBE751A3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126-42A8-BA13-E1828FD8B923}"/>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9126-42A8-BA13-E1828FD8B923}"/>
              </c:ext>
            </c:extLst>
          </c:dPt>
          <c:cat>
            <c:strRef>
              <c:f>Sheet1!$A$2:$A$5</c:f>
              <c:strCache>
                <c:ptCount val="2"/>
                <c:pt idx="0">
                  <c:v>1st Qtr</c:v>
                </c:pt>
                <c:pt idx="1">
                  <c:v>2nd Qtr</c:v>
                </c:pt>
              </c:strCache>
            </c:strRef>
          </c:cat>
          <c:val>
            <c:numRef>
              <c:f>Sheet1!$B$2:$B$5</c:f>
              <c:numCache>
                <c:formatCode>General</c:formatCode>
                <c:ptCount val="4"/>
                <c:pt idx="0">
                  <c:v>33</c:v>
                </c:pt>
                <c:pt idx="1">
                  <c:v>3.2</c:v>
                </c:pt>
              </c:numCache>
            </c:numRef>
          </c:val>
          <c:extLst>
            <c:ext xmlns:c16="http://schemas.microsoft.com/office/drawing/2014/chart" uri="{C3380CC4-5D6E-409C-BE32-E72D297353CC}">
              <c16:uniqueId val="{00000000-E400-4999-918E-C1CBE751A3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explosion val="11"/>
          <c:dPt>
            <c:idx val="0"/>
            <c:bubble3D val="0"/>
            <c:spPr>
              <a:solidFill>
                <a:schemeClr val="accent5"/>
              </a:solidFill>
              <a:ln w="19050">
                <a:solidFill>
                  <a:schemeClr val="lt1"/>
                </a:solidFill>
              </a:ln>
              <a:effectLst/>
            </c:spPr>
            <c:extLst>
              <c:ext xmlns:c16="http://schemas.microsoft.com/office/drawing/2014/chart" uri="{C3380CC4-5D6E-409C-BE32-E72D297353CC}">
                <c16:uniqueId val="{00000001-8C35-4603-B48D-87007B32BDE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8C35-4603-B48D-87007B32BD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35-4603-B48D-87007B32BDE3}"/>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8C35-4603-B48D-87007B32BDE3}"/>
              </c:ext>
            </c:extLst>
          </c:dPt>
          <c:cat>
            <c:strRef>
              <c:f>Sheet1!$A$2:$A$5</c:f>
              <c:strCache>
                <c:ptCount val="2"/>
                <c:pt idx="0">
                  <c:v>1st Qtr</c:v>
                </c:pt>
                <c:pt idx="1">
                  <c:v>2nd Qtr</c:v>
                </c:pt>
              </c:strCache>
            </c:strRef>
          </c:cat>
          <c:val>
            <c:numRef>
              <c:f>Sheet1!$B$2:$B$5</c:f>
              <c:numCache>
                <c:formatCode>General</c:formatCode>
                <c:ptCount val="4"/>
                <c:pt idx="0">
                  <c:v>25</c:v>
                </c:pt>
                <c:pt idx="1">
                  <c:v>66</c:v>
                </c:pt>
              </c:numCache>
            </c:numRef>
          </c:val>
          <c:extLst>
            <c:ext xmlns:c16="http://schemas.microsoft.com/office/drawing/2014/chart" uri="{C3380CC4-5D6E-409C-BE32-E72D297353CC}">
              <c16:uniqueId val="{00000008-8C35-4603-B48D-87007B32BD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c:spPr>
          <c:explosion val="11"/>
          <c:dPt>
            <c:idx val="0"/>
            <c:bubble3D val="0"/>
            <c:spPr>
              <a:solidFill>
                <a:schemeClr val="accent5"/>
              </a:solidFill>
              <a:ln w="19050">
                <a:solidFill>
                  <a:schemeClr val="lt1"/>
                </a:solidFill>
              </a:ln>
              <a:effectLst/>
            </c:spPr>
            <c:extLst>
              <c:ext xmlns:c16="http://schemas.microsoft.com/office/drawing/2014/chart" uri="{C3380CC4-5D6E-409C-BE32-E72D297353CC}">
                <c16:uniqueId val="{00000001-A5EF-4C0E-BC48-81CB08A84923}"/>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5EF-4C0E-BC48-81CB08A849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5EF-4C0E-BC48-81CB08A84923}"/>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A5EF-4C0E-BC48-81CB08A84923}"/>
              </c:ext>
            </c:extLst>
          </c:dPt>
          <c:cat>
            <c:strRef>
              <c:f>Sheet1!$A$2:$A$5</c:f>
              <c:strCache>
                <c:ptCount val="2"/>
                <c:pt idx="0">
                  <c:v>1st Qtr</c:v>
                </c:pt>
                <c:pt idx="1">
                  <c:v>2nd Qtr</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A5EF-4C0E-BC48-81CB08A849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4D276-0CB3-7D4A-9594-7C7023A7E1DB}" type="datetimeFigureOut">
              <a:rPr lang="en-US" smtClean="0"/>
              <a:t>3/25/2023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D3969-4ACD-1C4F-98E8-3EF6345B62E8}" type="slidenum">
              <a:rPr lang="en-US" smtClean="0"/>
              <a:t>‹#›</a:t>
            </a:fld>
            <a:endParaRPr lang="en-US"/>
          </a:p>
        </p:txBody>
      </p:sp>
    </p:spTree>
    <p:extLst>
      <p:ext uri="{BB962C8B-B14F-4D97-AF65-F5344CB8AC3E}">
        <p14:creationId xmlns:p14="http://schemas.microsoft.com/office/powerpoint/2010/main" val="399580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Topic: </a:t>
            </a:r>
            <a:r>
              <a:rPr lang="en-US" dirty="0"/>
              <a:t>Welcome</a:t>
            </a:r>
          </a:p>
          <a:p>
            <a:pPr>
              <a:defRPr/>
            </a:pPr>
            <a:endParaRPr lang="en-US" dirty="0"/>
          </a:p>
          <a:p>
            <a:pPr>
              <a:defRPr/>
            </a:pPr>
            <a:r>
              <a:rPr lang="en-US" b="1" dirty="0"/>
              <a:t>Time:</a:t>
            </a:r>
            <a:r>
              <a:rPr lang="en-US" dirty="0"/>
              <a:t> Ongoing until all participants are present or until training start time</a:t>
            </a:r>
          </a:p>
          <a:p>
            <a:pPr>
              <a:defRPr/>
            </a:pPr>
            <a:endParaRPr lang="en-US" dirty="0"/>
          </a:p>
          <a:p>
            <a:pPr>
              <a:defRPr/>
            </a:pPr>
            <a:r>
              <a:rPr lang="en-US" b="1" dirty="0"/>
              <a:t>Purpose:</a:t>
            </a:r>
            <a:r>
              <a:rPr lang="en-US" dirty="0"/>
              <a:t> Share workshop name on screen as participants arrive and get settled in their seats.</a:t>
            </a:r>
          </a:p>
          <a:p>
            <a:pPr>
              <a:defRPr/>
            </a:pPr>
            <a:endParaRPr lang="en-US" dirty="0"/>
          </a:p>
          <a:p>
            <a:pPr>
              <a:defRPr/>
            </a:pPr>
            <a:r>
              <a:rPr lang="en-US" b="1" dirty="0"/>
              <a:t>Teaching Tip:  </a:t>
            </a:r>
            <a:r>
              <a:rPr lang="en-US" dirty="0"/>
              <a:t>Welcome participants as they enter the training room.  </a:t>
            </a:r>
          </a:p>
          <a:p>
            <a:pPr>
              <a:defRPr/>
            </a:pPr>
            <a:endParaRPr lang="en-US" dirty="0"/>
          </a:p>
          <a:p>
            <a:pPr>
              <a:defRPr/>
            </a:pPr>
            <a:r>
              <a:rPr lang="en-US" dirty="0"/>
              <a:t>Ask each person to: </a:t>
            </a:r>
          </a:p>
          <a:p>
            <a:pPr marL="171450" indent="-171450">
              <a:buFont typeface="Arial" panose="020B0604020202020204" pitchFamily="34" charset="0"/>
              <a:buChar char="•"/>
              <a:defRPr/>
            </a:pPr>
            <a:r>
              <a:rPr lang="en-US" dirty="0"/>
              <a:t>Find a marker, if there is not one already at their seat</a:t>
            </a:r>
          </a:p>
          <a:p>
            <a:pPr marL="171450" indent="-171450">
              <a:buFont typeface="Arial" panose="020B0604020202020204" pitchFamily="34" charset="0"/>
              <a:buChar char="•"/>
              <a:defRPr/>
            </a:pPr>
            <a:r>
              <a:rPr lang="en-US" dirty="0"/>
              <a:t>Fold their large index card in half so that it stands up</a:t>
            </a:r>
          </a:p>
          <a:p>
            <a:pPr marL="171450" indent="-171450">
              <a:buFont typeface="Arial" panose="020B0604020202020204" pitchFamily="34" charset="0"/>
              <a:buChar char="•"/>
              <a:defRPr/>
            </a:pPr>
            <a:r>
              <a:rPr lang="en-US" dirty="0"/>
              <a:t>Write their name on one or both sides of the index card</a:t>
            </a:r>
          </a:p>
          <a:p>
            <a:pPr>
              <a:defRPr/>
            </a:pPr>
            <a:endParaRPr lang="en-US" dirty="0"/>
          </a:p>
          <a:p>
            <a:pPr>
              <a:defRPr/>
            </a:pPr>
            <a:r>
              <a:rPr lang="en-US" dirty="0"/>
              <a:t>At the workshop start time, introduce yourself and the training module. </a:t>
            </a:r>
          </a:p>
          <a:p>
            <a:pPr>
              <a:defRPr/>
            </a:pPr>
            <a:endParaRPr lang="en-US" dirty="0"/>
          </a:p>
          <a:p>
            <a:pPr>
              <a:defRPr/>
            </a:pPr>
            <a:r>
              <a:rPr lang="en-US" b="1" dirty="0"/>
              <a:t>Speaking Notes: </a:t>
            </a:r>
            <a:r>
              <a:rPr lang="en-US" dirty="0"/>
              <a:t>Welcome to Simple Steps for Exiting Your Business.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a:t>
            </a:fld>
            <a:endParaRPr lang="en-US"/>
          </a:p>
        </p:txBody>
      </p:sp>
    </p:spTree>
    <p:extLst>
      <p:ext uri="{BB962C8B-B14F-4D97-AF65-F5344CB8AC3E}">
        <p14:creationId xmlns:p14="http://schemas.microsoft.com/office/powerpoint/2010/main" val="213736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Rule #1: Know your options for exiting the business</a:t>
            </a:r>
          </a:p>
          <a:p>
            <a:pPr>
              <a:defRPr/>
            </a:pPr>
            <a:endParaRPr lang="en-US" altLang="en-US" b="1" dirty="0">
              <a:latin typeface="Calibri" panose="020F050202020403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 minute</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Set the stage for why business owners need help with exit planning.</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Teaching Tip: </a:t>
            </a:r>
            <a:r>
              <a:rPr lang="en-US" altLang="en-US" b="0" dirty="0">
                <a:latin typeface="Arial" panose="020B0604020202020204" pitchFamily="34" charset="0"/>
                <a:ea typeface="ＭＳ Ｐゴシック" panose="020B0600070205080204" pitchFamily="34" charset="-128"/>
              </a:rPr>
              <a:t>Emphasize</a:t>
            </a:r>
            <a:r>
              <a:rPr lang="en-US" altLang="en-US" b="0" baseline="0" dirty="0">
                <a:latin typeface="Arial" panose="020B0604020202020204" pitchFamily="34" charset="0"/>
                <a:ea typeface="ＭＳ Ｐゴシック" panose="020B0600070205080204" pitchFamily="34" charset="-128"/>
              </a:rPr>
              <a:t> the fact that this issues stems from a lack of education around the available exit options.</a:t>
            </a: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Speaking Notes:</a:t>
            </a:r>
            <a:r>
              <a:rPr lang="en-US" altLang="en-US" b="1" baseline="0" dirty="0">
                <a:latin typeface="Arial" panose="020B0604020202020204" pitchFamily="34" charset="0"/>
                <a:ea typeface="ＭＳ Ｐゴシック" panose="020B0600070205080204" pitchFamily="34" charset="-128"/>
              </a:rPr>
              <a:t> </a:t>
            </a:r>
            <a:r>
              <a:rPr lang="en-US" altLang="en-US" b="0" baseline="0" dirty="0">
                <a:latin typeface="Arial" panose="020B0604020202020204" pitchFamily="34" charset="0"/>
                <a:ea typeface="ＭＳ Ｐゴシック" panose="020B0600070205080204" pitchFamily="34" charset="-128"/>
              </a:rPr>
              <a:t>We will review the exit options in a minute, but first it’s important to point out that, according to the 2018 MassMutual Business Owner Perspectives Study, 10% of business say they don’t ever plan to exit. That’s interesting considering there is one statistic that we don’t need research to prove: 100% of businesses owners will exit their businesses. Either by design or by default, it is going to happen. </a:t>
            </a:r>
          </a:p>
          <a:p>
            <a:pPr>
              <a:defRPr/>
            </a:pPr>
            <a:endParaRPr lang="en-US" altLang="en-US" b="0" baseline="0" dirty="0">
              <a:latin typeface="Arial" panose="020B0604020202020204" pitchFamily="34" charset="0"/>
              <a:ea typeface="ＭＳ Ｐゴシック" panose="020B0600070205080204" pitchFamily="34" charset="-128"/>
            </a:endParaRPr>
          </a:p>
          <a:p>
            <a:pPr>
              <a:defRPr/>
            </a:pPr>
            <a:r>
              <a:rPr lang="en-US" altLang="en-US" b="0" baseline="0" dirty="0">
                <a:latin typeface="Arial" panose="020B0604020202020204" pitchFamily="34" charset="0"/>
                <a:ea typeface="ＭＳ Ｐゴシック" panose="020B0600070205080204" pitchFamily="34" charset="-128"/>
              </a:rPr>
              <a:t>But seriously, much of these feelings stem from the fact that business owners just aren’t aware of all the available exit options, and thus, aren’t preparing the business or planning towards them.</a:t>
            </a:r>
            <a:endParaRPr lang="en-US" b="0" dirty="0"/>
          </a:p>
        </p:txBody>
      </p:sp>
      <p:sp>
        <p:nvSpPr>
          <p:cNvPr id="4" name="Slide Number Placeholder 3"/>
          <p:cNvSpPr>
            <a:spLocks noGrp="1"/>
          </p:cNvSpPr>
          <p:nvPr>
            <p:ph type="sldNum" sz="quarter" idx="5"/>
          </p:nvPr>
        </p:nvSpPr>
        <p:spPr/>
        <p:txBody>
          <a:bodyPr/>
          <a:lstStyle/>
          <a:p>
            <a:fld id="{569D3969-4ACD-1C4F-98E8-3EF6345B62E8}" type="slidenum">
              <a:rPr lang="en-US" smtClean="0"/>
              <a:t>10</a:t>
            </a:fld>
            <a:endParaRPr lang="en-US"/>
          </a:p>
        </p:txBody>
      </p:sp>
    </p:spTree>
    <p:extLst>
      <p:ext uri="{BB962C8B-B14F-4D97-AF65-F5344CB8AC3E}">
        <p14:creationId xmlns:p14="http://schemas.microsoft.com/office/powerpoint/2010/main" val="151817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Rule #1: Know your options for exiting the business [Learning Activity] </a:t>
            </a:r>
          </a:p>
          <a:p>
            <a:pPr>
              <a:defRPr/>
            </a:pPr>
            <a:endParaRPr lang="en-US" altLang="en-US" b="1" dirty="0">
              <a:latin typeface="Calibri" panose="020F050202020403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5-7 minutes</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Familiarize the audience with the 6 ways to exit a business.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Ask the audience if they are familiar with all the options.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There are only six ways to exit a business. </a:t>
            </a:r>
          </a:p>
          <a:p>
            <a:pPr marL="685800" lvl="1" indent="-228600">
              <a:buFont typeface="+mj-lt"/>
              <a:buAutoNum type="arabicPeriod"/>
              <a:defRPr/>
            </a:pPr>
            <a:r>
              <a:rPr lang="en-US" altLang="en-US" dirty="0">
                <a:latin typeface="Calibri" panose="020F0502020204030204" pitchFamily="34" charset="0"/>
                <a:ea typeface="ＭＳ Ｐゴシック" panose="020B0600070205080204" pitchFamily="34" charset="-128"/>
              </a:rPr>
              <a:t>Go public</a:t>
            </a:r>
          </a:p>
          <a:p>
            <a:pPr marL="685800" lvl="1" indent="-228600">
              <a:buFont typeface="+mj-lt"/>
              <a:buAutoNum type="arabicPeriod"/>
              <a:defRPr/>
            </a:pPr>
            <a:r>
              <a:rPr lang="en-US" altLang="en-US" dirty="0">
                <a:solidFill>
                  <a:srgbClr val="FF0000"/>
                </a:solidFill>
                <a:latin typeface="Calibri" panose="020F0502020204030204" pitchFamily="34" charset="0"/>
                <a:ea typeface="ＭＳ Ｐゴシック" panose="020B0600070205080204" pitchFamily="34" charset="-128"/>
              </a:rPr>
              <a:t>Employee Stock Ownership Plan (ESOP) – Is everyone familiar with this plan? </a:t>
            </a:r>
          </a:p>
          <a:p>
            <a:pPr marL="685800" lvl="1" indent="-228600">
              <a:buFont typeface="+mj-lt"/>
              <a:buAutoNum type="arabicPeriod"/>
              <a:defRPr/>
            </a:pPr>
            <a:r>
              <a:rPr lang="en-US" altLang="en-US" dirty="0">
                <a:latin typeface="Calibri" panose="020F0502020204030204" pitchFamily="34" charset="0"/>
                <a:ea typeface="ＭＳ Ｐゴシック" panose="020B0600070205080204" pitchFamily="34" charset="-128"/>
              </a:rPr>
              <a:t>Gift to a family member</a:t>
            </a:r>
          </a:p>
          <a:p>
            <a:pPr marL="685800" lvl="1" indent="-228600">
              <a:buFont typeface="+mj-lt"/>
              <a:buAutoNum type="arabicPeriod"/>
              <a:defRPr/>
            </a:pPr>
            <a:r>
              <a:rPr lang="en-US" altLang="en-US" dirty="0">
                <a:latin typeface="Calibri" panose="020F0502020204030204" pitchFamily="34" charset="0"/>
                <a:ea typeface="ＭＳ Ｐゴシック" panose="020B0600070205080204" pitchFamily="34" charset="-128"/>
              </a:rPr>
              <a:t>Sell to an outside buyer </a:t>
            </a:r>
          </a:p>
          <a:p>
            <a:pPr marL="685800" lvl="1" indent="-228600">
              <a:buFont typeface="+mj-lt"/>
              <a:buAutoNum type="arabicPeriod"/>
              <a:defRPr/>
            </a:pPr>
            <a:r>
              <a:rPr lang="en-US" altLang="en-US" dirty="0">
                <a:latin typeface="Calibri" panose="020F0502020204030204" pitchFamily="34" charset="0"/>
                <a:ea typeface="ＭＳ Ｐゴシック" panose="020B0600070205080204" pitchFamily="34" charset="-128"/>
              </a:rPr>
              <a:t>Management (inside) buyout		</a:t>
            </a:r>
          </a:p>
          <a:p>
            <a:pPr marL="685800" lvl="1" indent="-228600">
              <a:buFont typeface="+mj-lt"/>
              <a:buAutoNum type="arabicPeriod"/>
              <a:defRPr/>
            </a:pPr>
            <a:r>
              <a:rPr lang="en-US" altLang="en-US" dirty="0">
                <a:latin typeface="Calibri" panose="020F0502020204030204" pitchFamily="34" charset="0"/>
                <a:ea typeface="ＭＳ Ｐゴシック" panose="020B0600070205080204" pitchFamily="34" charset="-128"/>
              </a:rPr>
              <a:t>Liquidate	</a:t>
            </a:r>
          </a:p>
          <a:p>
            <a:pPr eaLnBrk="1" hangingPunct="1">
              <a:buFont typeface="Wingdings" panose="05000000000000000000" pitchFamily="2" charset="2"/>
              <a:buNone/>
              <a:defRPr/>
            </a:pPr>
            <a:endParaRPr lang="en-US" altLang="en-US" dirty="0">
              <a:latin typeface="Arial" panose="020B0604020202020204" pitchFamily="34" charset="0"/>
              <a:ea typeface="ＭＳ Ｐゴシック" panose="020B0600070205080204" pitchFamily="34" charset="-128"/>
            </a:endParaRPr>
          </a:p>
          <a:p>
            <a:pPr eaLnBrk="1" hangingPunct="1">
              <a:buFont typeface="Wingdings" panose="05000000000000000000" pitchFamily="2" charset="2"/>
              <a:buNone/>
              <a:defRPr/>
            </a:pPr>
            <a:r>
              <a:rPr lang="en-US" altLang="en-US" dirty="0">
                <a:latin typeface="Arial" panose="020B0604020202020204" pitchFamily="34" charset="0"/>
                <a:ea typeface="ＭＳ Ｐゴシック" panose="020B0600070205080204" pitchFamily="34" charset="-128"/>
              </a:rPr>
              <a:t>Each one has different advantages and disadvantages for you to consider as you develop your succession plan. </a:t>
            </a:r>
          </a:p>
          <a:p>
            <a:pPr marL="952500" lvl="1" indent="-495300" eaLnBrk="1" hangingPunct="1">
              <a:buFont typeface="Wingdings" panose="05000000000000000000" pitchFamily="2" charset="2"/>
              <a:buAutoNum type="arabicPeriod"/>
              <a:defRPr/>
            </a:pPr>
            <a:endParaRPr lang="en-US" altLang="en-US" b="1" dirty="0">
              <a:solidFill>
                <a:srgbClr val="FF0000"/>
              </a:solidFill>
              <a:latin typeface="Calibri" panose="020F0502020204030204" pitchFamily="34" charset="0"/>
              <a:ea typeface="ＭＳ Ｐゴシック" panose="020B0600070205080204" pitchFamily="34" charset="-128"/>
            </a:endParaRPr>
          </a:p>
          <a:p>
            <a:pPr eaLnBrk="1" hangingPunct="1">
              <a:buFont typeface="Wingdings" panose="05000000000000000000" pitchFamily="2" charset="2"/>
              <a:buNone/>
              <a:defRPr/>
            </a:pPr>
            <a:r>
              <a:rPr lang="en-US" altLang="en-US" b="1" dirty="0">
                <a:solidFill>
                  <a:srgbClr val="FF0000"/>
                </a:solidFill>
                <a:latin typeface="Calibri" panose="020F0502020204030204" pitchFamily="34" charset="0"/>
                <a:ea typeface="ＭＳ Ｐゴシック" panose="020B0600070205080204" pitchFamily="34" charset="-128"/>
              </a:rPr>
              <a:t>Learning Activity: </a:t>
            </a:r>
            <a:r>
              <a:rPr lang="en-US" altLang="en-US" dirty="0">
                <a:solidFill>
                  <a:srgbClr val="FF0000"/>
                </a:solidFill>
                <a:latin typeface="Calibri" panose="020F0502020204030204" pitchFamily="34" charset="0"/>
                <a:ea typeface="ＭＳ Ｐゴシック" panose="020B0600070205080204" pitchFamily="34" charset="-128"/>
              </a:rPr>
              <a:t>Break the room into 6 groups and assign each group one of the 6 ways for exiting a business.  Task each group with creating a pro and con list for the option they were assigned.  Give the audience 5 minutes to complete this task. Ask group to share their list, then reveal the next slide. </a:t>
            </a:r>
            <a:endParaRPr lang="en-US" altLang="en-US" dirty="0">
              <a:solidFill>
                <a:srgbClr val="FF0000"/>
              </a:solidFill>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11</a:t>
            </a:fld>
            <a:endParaRPr lang="en-US"/>
          </a:p>
        </p:txBody>
      </p:sp>
    </p:spTree>
    <p:extLst>
      <p:ext uri="{BB962C8B-B14F-4D97-AF65-F5344CB8AC3E}">
        <p14:creationId xmlns:p14="http://schemas.microsoft.com/office/powerpoint/2010/main" val="22162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Go Public [Activity Debrief]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Debrief activity by revealing pro/con list.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Call out items that align with what the group came up with in their own list during the breakout activity. After you have reviewed all content on this slide, ask group 2 to share their pro/con list, then reveal the next slide.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Private Equity Recapitalization (outside firm buys a portion of the business): Selling a majority interest in the business to a venture capital firm may bring dreams of immediate wealth to business owners, but there are often strings attached. The founder is no longer the boss but an employee. Many of the perks of business ownership disappear in the new ownership’s quest to grow profits quickly. What may end up happening in some cases is the founding ownership disapproves of the new direction of their company, so they look to buy back majority ownership of the company at a very high price. Levi Strauss is a great example.</a:t>
            </a:r>
          </a:p>
          <a:p>
            <a:endParaRPr lang="en-US" altLang="en-US" dirty="0">
              <a:latin typeface="Arial" panose="020B0604020202020204" pitchFamily="34" charset="0"/>
              <a:ea typeface="ＭＳ Ｐゴシック" panose="020B060007020508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12</a:t>
            </a:fld>
            <a:endParaRPr lang="en-US"/>
          </a:p>
        </p:txBody>
      </p:sp>
    </p:spTree>
    <p:extLst>
      <p:ext uri="{BB962C8B-B14F-4D97-AF65-F5344CB8AC3E}">
        <p14:creationId xmlns:p14="http://schemas.microsoft.com/office/powerpoint/2010/main" val="330633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ESOP [Activity Debrief]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Debrief activity by revealing pro/con list.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Call out items that align with what the group came up with in their own list during the breakout activity. After you have reviewed all content on this slide, ask group 3 to share their pro/con list, then reveal the next slide.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An employee stock ownership plan (or ESOP) is a qualified, defined-contribution employee benefit (ERISA) plan designed to invest primarily in the stock of the sponsoring employer. ESOPs are used to provide a market for the shares of departing owners o</a:t>
            </a:r>
            <a:r>
              <a:rPr lang="en-US" altLang="en-US" baseline="0" dirty="0">
                <a:latin typeface="Arial" panose="020B0604020202020204" pitchFamily="34" charset="0"/>
                <a:ea typeface="ＭＳ Ｐゴシック" panose="020B0600070205080204" pitchFamily="34" charset="-128"/>
              </a:rPr>
              <a:t>f closely-held companies </a:t>
            </a:r>
            <a:r>
              <a:rPr lang="en-US" altLang="en-US" dirty="0">
                <a:latin typeface="Arial" panose="020B0604020202020204" pitchFamily="34" charset="0"/>
                <a:ea typeface="ＭＳ Ｐゴシック" panose="020B0600070205080204" pitchFamily="34" charset="-128"/>
              </a:rPr>
              <a:t>to motivate and reward employees. While ESOPs do</a:t>
            </a:r>
            <a:r>
              <a:rPr lang="en-US" altLang="en-US" baseline="0" dirty="0">
                <a:latin typeface="Arial" panose="020B0604020202020204" pitchFamily="34" charset="0"/>
                <a:ea typeface="ＭＳ Ｐゴシック" panose="020B0600070205080204" pitchFamily="34" charset="-128"/>
              </a:rPr>
              <a:t> offer some wonderful tax advantages, the cost to establish is significant and they require the business to be valued regularly. In fact, few businesses fit the ESOP profile (requires $2 to 3 million revenues and 20+ employees). As of 2018, the National Center for Employee Ownership (NCEO) estimate there are only about 6,700 ESOPs in the US.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Read more: Employee Stock Ownership Plan (ESOP) http://</a:t>
            </a:r>
            <a:r>
              <a:rPr lang="en-US" altLang="en-US" dirty="0" err="1">
                <a:latin typeface="Arial" panose="020B0604020202020204" pitchFamily="34" charset="0"/>
                <a:ea typeface="ＭＳ Ｐゴシック" panose="020B0600070205080204" pitchFamily="34" charset="-128"/>
              </a:rPr>
              <a:t>www.investopedia.com</a:t>
            </a:r>
            <a:r>
              <a:rPr lang="en-US" altLang="en-US" dirty="0">
                <a:latin typeface="Arial" panose="020B0604020202020204" pitchFamily="34" charset="0"/>
                <a:ea typeface="ＭＳ Ｐゴシック" panose="020B0600070205080204" pitchFamily="34" charset="-128"/>
              </a:rPr>
              <a:t>/terms/e/esop.asp#ixzz4houQgx68 </a:t>
            </a: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13</a:t>
            </a:fld>
            <a:endParaRPr lang="en-US"/>
          </a:p>
        </p:txBody>
      </p:sp>
    </p:spTree>
    <p:extLst>
      <p:ext uri="{BB962C8B-B14F-4D97-AF65-F5344CB8AC3E}">
        <p14:creationId xmlns:p14="http://schemas.microsoft.com/office/powerpoint/2010/main" val="2289102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Gifting [Activity Debrief]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Debrief activity by revealing pro/con list.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Call out items that align with what the group came up with in their own list during the breakout activity. After you have reviewed all content on this slide, ask group 4 to share their pro/con list, then reveal the next slide.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Gifting strategies (reducing your ownership by transferring interests oftentimes to family members)</a:t>
            </a:r>
            <a:r>
              <a:rPr lang="en-US" altLang="en-US" baseline="0" dirty="0">
                <a:latin typeface="Arial" panose="020B0604020202020204" pitchFamily="34" charset="0"/>
                <a:ea typeface="ＭＳ Ｐゴシック" panose="020B0600070205080204" pitchFamily="34" charset="-128"/>
              </a:rPr>
              <a:t> involves o</a:t>
            </a:r>
            <a:r>
              <a:rPr lang="en-US" altLang="en-US" dirty="0">
                <a:latin typeface="Arial" panose="020B0604020202020204" pitchFamily="34" charset="0"/>
                <a:ea typeface="ＭＳ Ｐゴシック" panose="020B0600070205080204" pitchFamily="34" charset="-128"/>
              </a:rPr>
              <a:t>wners gifting away their business shares. While this creates a wonderful family legacy, it is a non-cash transfer. That means the outgoing ownership needs to find other means to fund their retirement</a:t>
            </a:r>
            <a:r>
              <a:rPr lang="en-US" altLang="en-US" baseline="0" dirty="0">
                <a:latin typeface="Arial" panose="020B0604020202020204" pitchFamily="34" charset="0"/>
                <a:ea typeface="ＭＳ Ｐゴシック" panose="020B0600070205080204" pitchFamily="34" charset="-128"/>
              </a:rPr>
              <a:t> i</a:t>
            </a:r>
            <a:r>
              <a:rPr lang="en-US" altLang="en-US" dirty="0">
                <a:latin typeface="Arial" panose="020B0604020202020204" pitchFamily="34" charset="0"/>
                <a:ea typeface="ＭＳ Ｐゴシック" panose="020B0600070205080204" pitchFamily="34" charset="-128"/>
              </a:rPr>
              <a:t>f they don’t have saving</a:t>
            </a:r>
            <a:r>
              <a:rPr lang="en-US" altLang="en-US" baseline="0" dirty="0">
                <a:latin typeface="Arial" panose="020B0604020202020204" pitchFamily="34" charset="0"/>
                <a:ea typeface="ＭＳ Ｐゴシック" panose="020B0600070205080204" pitchFamily="34" charset="-128"/>
              </a:rPr>
              <a:t> and </a:t>
            </a:r>
            <a:r>
              <a:rPr lang="en-US" altLang="en-US" dirty="0">
                <a:latin typeface="Arial" panose="020B0604020202020204" pitchFamily="34" charset="0"/>
                <a:ea typeface="ＭＳ Ｐゴシック" panose="020B0600070205080204" pitchFamily="34" charset="-128"/>
              </a:rPr>
              <a:t>assets outside the business. Oftentimes</a:t>
            </a:r>
            <a:r>
              <a:rPr lang="en-US" altLang="en-US" baseline="0" dirty="0">
                <a:latin typeface="Arial" panose="020B0604020202020204" pitchFamily="34" charset="0"/>
                <a:ea typeface="ＭＳ Ｐゴシック" panose="020B0600070205080204" pitchFamily="34" charset="-128"/>
              </a:rPr>
              <a:t> they don’t and </a:t>
            </a:r>
            <a:r>
              <a:rPr lang="en-US" altLang="en-US" dirty="0">
                <a:latin typeface="Arial" panose="020B0604020202020204" pitchFamily="34" charset="0"/>
                <a:ea typeface="ＭＳ Ｐゴシック" panose="020B0600070205080204" pitchFamily="34" charset="-128"/>
              </a:rPr>
              <a:t>that means staying on the payroll of the business post-retirement.</a:t>
            </a:r>
          </a:p>
          <a:p>
            <a:endParaRPr lang="en-US" altLang="en-US" sz="1400"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14</a:t>
            </a:fld>
            <a:endParaRPr lang="en-US"/>
          </a:p>
        </p:txBody>
      </p:sp>
    </p:spTree>
    <p:extLst>
      <p:ext uri="{BB962C8B-B14F-4D97-AF65-F5344CB8AC3E}">
        <p14:creationId xmlns:p14="http://schemas.microsoft.com/office/powerpoint/2010/main" val="128243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Sell to an Outside Buyer [Activity Debrief]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Debrief activity by revealing pro/con list.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Call out items that align with what the group came up with in their own list during the breakout activity. After you have reviewed all content on this slide, ask group 5 to share their pro/con list, then reveal the next slide.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A more common solution involves sale to an outsider. Selling the business can get the most dollars upfront – but there are negatives. Taxes for one: in an asset sale taxes can wipe out 50% of the sale proceeds. Secrets revealed for another: prospective buyers want to know what employees make for salary, the names of the best clients and more. Business owners have to tell them – with no guarantee they’ll make an offer (let alone an acceptable one). The reality is a sale to an outsider only happens 20% of the time, according to John M. Leonetti, author of “Exiting Your Business, Protecting Your Wealth.” For an owner to prepare the business for sale, he/she needs to focus on the key value drivers that will make the business appealing to potential buyers. Those drivers may differ by type of business. Loyal key employees is one consistent value driver, and others may include product differentiation, repeat customers, market defensibility, production efficiencies, and/or strong market share.</a:t>
            </a: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15</a:t>
            </a:fld>
            <a:endParaRPr lang="en-US"/>
          </a:p>
        </p:txBody>
      </p:sp>
    </p:spTree>
    <p:extLst>
      <p:ext uri="{BB962C8B-B14F-4D97-AF65-F5344CB8AC3E}">
        <p14:creationId xmlns:p14="http://schemas.microsoft.com/office/powerpoint/2010/main" val="182682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Rule #1: Know your options for exiting the business</a:t>
            </a:r>
          </a:p>
          <a:p>
            <a:pPr>
              <a:defRPr/>
            </a:pPr>
            <a:endParaRPr lang="en-US" altLang="en-US" b="1" dirty="0">
              <a:latin typeface="Calibri" panose="020F050202020403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Ground the audience on the</a:t>
            </a:r>
            <a:r>
              <a:rPr lang="en-US" altLang="en-US" baseline="0" dirty="0">
                <a:latin typeface="Arial" panose="020B0604020202020204" pitchFamily="34" charset="0"/>
                <a:ea typeface="ＭＳ Ｐゴシック" panose="020B0600070205080204" pitchFamily="34" charset="-128"/>
              </a:rPr>
              <a:t> realities of finding a ready, willing and able buyer for their businesses.</a:t>
            </a: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Teaching Tip: </a:t>
            </a:r>
            <a:r>
              <a:rPr lang="en-US" altLang="en-US" b="0" dirty="0">
                <a:latin typeface="Arial" panose="020B0604020202020204" pitchFamily="34" charset="0"/>
                <a:ea typeface="ＭＳ Ｐゴシック" panose="020B0600070205080204" pitchFamily="34" charset="-128"/>
              </a:rPr>
              <a:t>Reiterate the importance of knowing and evaluating ALL</a:t>
            </a:r>
            <a:r>
              <a:rPr lang="en-US" altLang="en-US" b="0" baseline="0" dirty="0">
                <a:latin typeface="Arial" panose="020B0604020202020204" pitchFamily="34" charset="0"/>
                <a:ea typeface="ＭＳ Ｐゴシック" panose="020B0600070205080204" pitchFamily="34" charset="-128"/>
              </a:rPr>
              <a:t> of the available exit options.</a:t>
            </a:r>
            <a:endParaRPr lang="en-US" altLang="en-US" dirty="0">
              <a:latin typeface="Arial" panose="020B0604020202020204" pitchFamily="34" charset="0"/>
              <a:ea typeface="ＭＳ Ｐゴシック" panose="020B0600070205080204" pitchFamily="34" charset="-128"/>
            </a:endParaRP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Speaking Notes:</a:t>
            </a:r>
            <a:r>
              <a:rPr lang="en-US" altLang="en-US" b="1" baseline="0" dirty="0">
                <a:latin typeface="Arial" panose="020B0604020202020204" pitchFamily="34" charset="0"/>
                <a:ea typeface="ＭＳ Ｐゴシック" panose="020B0600070205080204" pitchFamily="34" charset="-128"/>
              </a:rPr>
              <a:t> </a:t>
            </a:r>
            <a:r>
              <a:rPr lang="en-US" altLang="en-US" b="0" baseline="0" dirty="0">
                <a:latin typeface="Arial" panose="020B0604020202020204" pitchFamily="34" charset="0"/>
                <a:ea typeface="ＭＳ Ｐゴシック" panose="020B0600070205080204" pitchFamily="34" charset="-128"/>
              </a:rPr>
              <a:t>Before we move on, I just want to reiterate the importance of knowing and evaluating ALL of the available exit options. Some business owners assume that when they are ready to exit they will simply put a for sale sign on the business and immediately have offers coming in from all different directions. But that’s just not reality. Finding a ready, willing and able buyer—that’s one who is ready to accept your price and terms within the time frame you choose—is not easy. In fact, according to the Exit Planning Institute, 80% of business that go up for sale never transact, and an even smaller percentage sell for what the owner was hoping for in terms of price and/or terms. </a:t>
            </a:r>
          </a:p>
          <a:p>
            <a:pPr>
              <a:defRPr/>
            </a:pPr>
            <a:endParaRPr lang="en-US" b="0" baseline="0" dirty="0">
              <a:latin typeface="Arial" panose="020B0604020202020204" pitchFamily="34" charset="0"/>
              <a:ea typeface="ＭＳ Ｐゴシック" panose="020B0600070205080204" pitchFamily="34" charset="-128"/>
            </a:endParaRPr>
          </a:p>
          <a:p>
            <a:pPr>
              <a:defRPr/>
            </a:pPr>
            <a:r>
              <a:rPr lang="en-US" b="0" baseline="0" dirty="0">
                <a:latin typeface="Arial" panose="020B0604020202020204" pitchFamily="34" charset="0"/>
                <a:ea typeface="ＭＳ Ｐゴシック" panose="020B0600070205080204" pitchFamily="34" charset="-128"/>
              </a:rPr>
              <a:t>Remember, a business that’s not ready to sell is not ready to transition. Focus on being a value accelerator—that’s a business owner who is focused on the true drivers of value to the business. Focusing on these drivers will help ensure you can exit your business on your terms when the time comes. Which brings us to Rule #2.</a:t>
            </a:r>
            <a:endParaRPr lang="en-US" b="0" dirty="0"/>
          </a:p>
        </p:txBody>
      </p:sp>
      <p:sp>
        <p:nvSpPr>
          <p:cNvPr id="4" name="Slide Number Placeholder 3"/>
          <p:cNvSpPr>
            <a:spLocks noGrp="1"/>
          </p:cNvSpPr>
          <p:nvPr>
            <p:ph type="sldNum" sz="quarter" idx="5"/>
          </p:nvPr>
        </p:nvSpPr>
        <p:spPr/>
        <p:txBody>
          <a:bodyPr/>
          <a:lstStyle/>
          <a:p>
            <a:fld id="{569D3969-4ACD-1C4F-98E8-3EF6345B62E8}" type="slidenum">
              <a:rPr lang="en-US" smtClean="0"/>
              <a:t>16</a:t>
            </a:fld>
            <a:endParaRPr lang="en-US"/>
          </a:p>
        </p:txBody>
      </p:sp>
    </p:spTree>
    <p:extLst>
      <p:ext uri="{BB962C8B-B14F-4D97-AF65-F5344CB8AC3E}">
        <p14:creationId xmlns:p14="http://schemas.microsoft.com/office/powerpoint/2010/main" val="2811773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Management Buyout [Activity Debrief]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Debrief activity by revealing pro/con list.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Call out items that align with what the group came up with in their own list during the breakout activity. After you have reviewed all content on this slide, ask group 6 to share their pro/con list, then reveal the next slide.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In a management buy-out, the buyer (oftentimes a key employee) knows the business and is someone who is trusted. That’s good. What’s bad is the buyer often has little cash up front, so the business owner may have to take back a note, meaning your retirement is now dependent on how well this person runs the business. The downside occurs when good employees make poor entrepreneurs, and the owners must take back control of the now struggling business.</a:t>
            </a: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17</a:t>
            </a:fld>
            <a:endParaRPr lang="en-US"/>
          </a:p>
        </p:txBody>
      </p:sp>
    </p:spTree>
    <p:extLst>
      <p:ext uri="{BB962C8B-B14F-4D97-AF65-F5344CB8AC3E}">
        <p14:creationId xmlns:p14="http://schemas.microsoft.com/office/powerpoint/2010/main" val="296414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Liquidation [Activity Debrief]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Debrief activity by revealing pro/con list.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Call out items that align with what the group came up with in their own list during the breakout activity. After you have reviewed all content on this slide, ask group 6 to share their pro/con list, then reveal the next slide.  </a:t>
            </a:r>
          </a:p>
          <a:p>
            <a:endParaRPr lang="en-US" altLang="en-US" dirty="0">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Narrow" pitchFamily="34" charset="0"/>
                <a:ea typeface="ＭＳ Ｐゴシック" pitchFamily="34" charset="-128"/>
              </a:rPr>
              <a:t>Another method is to liquidate the business. While some experts say this happens 40% of the time, according to the 2018 MassMutual Business Owner Perspectives Study, only 12% of business owners say this is their ideal strategy. That’s because, oftentimes, businesses go into a force liquidation due to a lack of planning. In other words, something unexpected happened to the business owner, such as a death or disability, and there was no succession plan in place to ensure ownership and leadership transitioned appropriately.</a:t>
            </a: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18</a:t>
            </a:fld>
            <a:endParaRPr lang="en-US"/>
          </a:p>
        </p:txBody>
      </p:sp>
    </p:spTree>
    <p:extLst>
      <p:ext uri="{BB962C8B-B14F-4D97-AF65-F5344CB8AC3E}">
        <p14:creationId xmlns:p14="http://schemas.microsoft.com/office/powerpoint/2010/main" val="49717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Topic: </a:t>
            </a:r>
            <a:r>
              <a:rPr lang="en-US" altLang="en-US" dirty="0">
                <a:latin typeface="Calibri" panose="020F0502020204030204" pitchFamily="34" charset="0"/>
              </a:rPr>
              <a:t>Liquidation [Activity Debrief] </a:t>
            </a:r>
          </a:p>
          <a:p>
            <a:pPr>
              <a:defRPr/>
            </a:pPr>
            <a:endParaRPr lang="en-US" b="1" dirty="0">
              <a:latin typeface="Calibri" panose="020F0502020204030204" pitchFamily="34" charset="0"/>
            </a:endParaRPr>
          </a:p>
          <a:p>
            <a:pPr>
              <a:defRPr/>
            </a:pPr>
            <a:r>
              <a:rPr lang="en-US" b="1" dirty="0"/>
              <a:t>Time:</a:t>
            </a:r>
            <a:r>
              <a:rPr lang="en-US" dirty="0"/>
              <a:t> 1-2 minutes</a:t>
            </a:r>
          </a:p>
          <a:p>
            <a:pPr>
              <a:defRPr/>
            </a:pPr>
            <a:endParaRPr lang="en-US" dirty="0"/>
          </a:p>
          <a:p>
            <a:pPr>
              <a:defRPr/>
            </a:pPr>
            <a:r>
              <a:rPr lang="en-US" b="1" dirty="0"/>
              <a:t>Purpose:</a:t>
            </a:r>
            <a:r>
              <a:rPr lang="en-US" dirty="0"/>
              <a:t> Debrief activity by revealing pro/con list.  </a:t>
            </a:r>
          </a:p>
          <a:p>
            <a:pPr>
              <a:defRPr/>
            </a:pPr>
            <a:endParaRPr lang="en-US" dirty="0"/>
          </a:p>
          <a:p>
            <a:pPr>
              <a:defRPr/>
            </a:pPr>
            <a:r>
              <a:rPr lang="en-US" b="1" dirty="0"/>
              <a:t>Teaching Tip: </a:t>
            </a:r>
            <a:r>
              <a:rPr lang="en-US" dirty="0"/>
              <a:t>Call out items that align with what the group came up with in their own list during the breakout activity. </a:t>
            </a:r>
          </a:p>
          <a:p>
            <a:pPr>
              <a:defRPr/>
            </a:pPr>
            <a:endParaRPr lang="en-US" altLang="en-US" dirty="0">
              <a:latin typeface="Arial" panose="020B0604020202020204" pitchFamily="34" charset="0"/>
              <a:ea typeface="ＭＳ Ｐゴシック" panose="020B0600070205080204" pitchFamily="34" charset="-128"/>
            </a:endParaRPr>
          </a:p>
          <a:p>
            <a:pPr eaLnBrk="1" hangingPunct="1">
              <a:buFont typeface="Arial" panose="020B0604020202020204" pitchFamily="34" charset="0"/>
              <a:buNone/>
              <a:defRPr/>
            </a:pPr>
            <a:r>
              <a:rPr lang="en-US" altLang="en-US" b="1" dirty="0">
                <a:latin typeface="Arial" panose="020B0604020202020204" pitchFamily="34" charset="0"/>
                <a:ea typeface="ＭＳ Ｐゴシック" panose="020B0600070205080204" pitchFamily="34" charset="-128"/>
              </a:rPr>
              <a:t>Speaking Notes:</a:t>
            </a:r>
            <a:r>
              <a:rPr lang="en-US" altLang="en-US" b="1" dirty="0">
                <a:latin typeface="Arial Narrow" pitchFamily="34" charset="0"/>
                <a:ea typeface="ＭＳ Ｐゴシック" pitchFamily="34" charset="-128"/>
              </a:rPr>
              <a:t> </a:t>
            </a:r>
            <a:r>
              <a:rPr lang="en-US" altLang="en-US" dirty="0">
                <a:latin typeface="Arial Narrow" pitchFamily="34" charset="0"/>
                <a:ea typeface="ＭＳ Ｐゴシック" pitchFamily="34" charset="-128"/>
              </a:rPr>
              <a:t>So how do you tell if your business is a candidate to g</a:t>
            </a:r>
            <a:r>
              <a:rPr lang="en-US" altLang="en-US" baseline="0" dirty="0">
                <a:latin typeface="Arial Narrow" pitchFamily="34" charset="0"/>
                <a:ea typeface="ＭＳ Ｐゴシック" pitchFamily="34" charset="-128"/>
              </a:rPr>
              <a:t>o into</a:t>
            </a:r>
            <a:r>
              <a:rPr lang="en-US" altLang="en-US" dirty="0">
                <a:latin typeface="Arial Narrow" pitchFamily="34" charset="0"/>
                <a:ea typeface="ＭＳ Ｐゴシック" pitchFamily="34" charset="-128"/>
              </a:rPr>
              <a:t> a forced liquidation should the unexpected occur? Ask yourself these seven questions. If you answer yes to a majority of these questions, then your business could be a candidate for a forced liquidation should an unfortunate, unforeseen event occur.</a:t>
            </a:r>
          </a:p>
          <a:p>
            <a:pPr marL="190500" indent="-190500" eaLnBrk="1" hangingPunct="1">
              <a:defRPr/>
            </a:pPr>
            <a:endParaRPr lang="en-US" altLang="en-US" dirty="0">
              <a:latin typeface="Arial Narrow" pitchFamily="34" charset="0"/>
              <a:ea typeface="ＭＳ Ｐゴシック" pitchFamily="34" charset="-128"/>
            </a:endParaRPr>
          </a:p>
          <a:p>
            <a:pPr marL="190500" indent="-190500" eaLnBrk="1" hangingPunct="1">
              <a:defRPr/>
            </a:pPr>
            <a:endParaRPr lang="en-US" altLang="en-US" dirty="0">
              <a:latin typeface="Arial Narrow"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19</a:t>
            </a:fld>
            <a:endParaRPr lang="en-US"/>
          </a:p>
        </p:txBody>
      </p:sp>
    </p:spTree>
    <p:extLst>
      <p:ext uri="{BB962C8B-B14F-4D97-AF65-F5344CB8AC3E}">
        <p14:creationId xmlns:p14="http://schemas.microsoft.com/office/powerpoint/2010/main" val="369403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69D3969-4ACD-1C4F-98E8-3EF6345B62E8}" type="slidenum">
              <a:rPr lang="en-US" smtClean="0"/>
              <a:t>2</a:t>
            </a:fld>
            <a:endParaRPr lang="en-US"/>
          </a:p>
        </p:txBody>
      </p:sp>
    </p:spTree>
    <p:extLst>
      <p:ext uri="{BB962C8B-B14F-4D97-AF65-F5344CB8AC3E}">
        <p14:creationId xmlns:p14="http://schemas.microsoft.com/office/powerpoint/2010/main" val="2424136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Rule #2: Know the true value of your business</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Dive deeper into the concept of business valuation.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Poll the audience to see who all has or has not had their business valued.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Knowing what your business is worth is critical for proper business planning. According</a:t>
            </a:r>
            <a:r>
              <a:rPr lang="en-US" altLang="en-US" baseline="0" dirty="0">
                <a:latin typeface="Arial" panose="020B0604020202020204" pitchFamily="34" charset="0"/>
                <a:ea typeface="ＭＳ Ｐゴシック" panose="020B0600070205080204" pitchFamily="34" charset="-128"/>
              </a:rPr>
              <a:t> to the 2022 MassMutual Business Owner Perspectives Study, 61% of business owners saying knowing the value of their business is important</a:t>
            </a:r>
            <a:r>
              <a:rPr lang="en-US" altLang="en-US" dirty="0">
                <a:latin typeface="Arial" panose="020B0604020202020204" pitchFamily="34" charset="0"/>
                <a:ea typeface="ＭＳ Ｐゴシック" panose="020B0600070205080204" pitchFamily="34" charset="-128"/>
              </a:rPr>
              <a:t>, and 52% say they’ve had a business valuation done in the past three years.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Who does the valuation is just as important. Know that a proper business valuation is not a “rule of thumb” or a figure agreed to with a handshake; it’s thoughtfully crafted by a credentialed appraiser after thorough research and is documented in writing. Having an accurate business valuation can help eliminate conflict between a buyer and a seller when an owner wants to transition the business, help business owners better estimate their retirement nest-egg, and help prevent potential estate tax issues.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A typical business owner misjudges the value of a company by 59%. That’s because business owners often use “rules of thumb” that assume one business is identical to every other business in that industry – the reality is every business is as unique as a fingerprint. Business valuation is not an exact science. It is based on the key financials of the business, market conditions, the industry in which the business operates, the nature of the business, and informed judgment. Many business owners choose to have a CPA conduct their business valuations. Be sure that any firm or individual the client hires to value the business has the proper credentials, such as: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 Certified Valuation Analyst (CVA)</a:t>
            </a:r>
          </a:p>
          <a:p>
            <a:pPr eaLnBrk="1" hangingPunct="1"/>
            <a:r>
              <a:rPr lang="en-US" altLang="en-US" dirty="0">
                <a:latin typeface="Arial" panose="020B0604020202020204" pitchFamily="34" charset="0"/>
                <a:ea typeface="ＭＳ Ｐゴシック" panose="020B0600070205080204" pitchFamily="34" charset="-128"/>
              </a:rPr>
              <a:t>• Accredited Valuation Analysis (AVA)</a:t>
            </a:r>
          </a:p>
          <a:p>
            <a:pPr eaLnBrk="1" hangingPunct="1"/>
            <a:r>
              <a:rPr lang="en-US" altLang="en-US" dirty="0">
                <a:latin typeface="Arial" panose="020B0604020202020204" pitchFamily="34" charset="0"/>
                <a:ea typeface="ＭＳ Ｐゴシック" panose="020B0600070205080204" pitchFamily="34" charset="-128"/>
              </a:rPr>
              <a:t>• Accredited Senior Appraiser (ASA)</a:t>
            </a:r>
          </a:p>
          <a:p>
            <a:pPr eaLnBrk="1" hangingPunct="1"/>
            <a:r>
              <a:rPr lang="en-US" altLang="en-US" dirty="0">
                <a:latin typeface="Arial" panose="020B0604020202020204" pitchFamily="34" charset="0"/>
                <a:ea typeface="ＭＳ Ｐゴシック" panose="020B0600070205080204" pitchFamily="34" charset="-128"/>
              </a:rPr>
              <a:t>• Accredited in Business Valuation (ABV)</a:t>
            </a:r>
          </a:p>
          <a:p>
            <a:endParaRPr lang="en-US" dirty="0"/>
          </a:p>
          <a:p>
            <a:r>
              <a:rPr lang="en-US" sz="1200" dirty="0">
                <a:solidFill>
                  <a:schemeClr val="bg1"/>
                </a:solidFill>
              </a:rPr>
              <a:t>MassMutual does not provide qualified business valuations. For a qualified or certified business valuation, consult a properly credentialed appraiser.</a:t>
            </a:r>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20</a:t>
            </a:fld>
            <a:endParaRPr lang="en-US"/>
          </a:p>
        </p:txBody>
      </p:sp>
    </p:spTree>
    <p:extLst>
      <p:ext uri="{BB962C8B-B14F-4D97-AF65-F5344CB8AC3E}">
        <p14:creationId xmlns:p14="http://schemas.microsoft.com/office/powerpoint/2010/main" val="113223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Business Valuation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Provide an overview of the four milestones of business valuation.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Emphasize the importance of a valuation through the “need” list. </a:t>
            </a:r>
          </a:p>
          <a:p>
            <a:endParaRPr lang="en-US" altLang="en-US" dirty="0">
              <a:latin typeface="Arial" panose="020B0604020202020204" pitchFamily="34" charset="0"/>
              <a:ea typeface="ＭＳ Ｐゴシック" panose="020B0600070205080204" pitchFamily="34" charset="-128"/>
            </a:endParaRPr>
          </a:p>
          <a:p>
            <a:pPr>
              <a:lnSpc>
                <a:spcPct val="90000"/>
              </a:lnSpc>
            </a:pPr>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We’ve seen that there is a disconnect between when a business owner wants a valuation and when a business owner needs a valuation. According to the 2022 MassMutual Business Owner Perspectives Study, the top reasons business owners want their businesses valued center around measuring the business’s health and preparing it for sale. But there are specific milestones in the life of a business when it is critical to understand its value. The milestones are:</a:t>
            </a:r>
          </a:p>
          <a:p>
            <a:pPr>
              <a:lnSpc>
                <a:spcPct val="90000"/>
              </a:lnSpc>
            </a:pPr>
            <a:endParaRPr lang="en-US" altLang="en-US" dirty="0">
              <a:latin typeface="Arial" panose="020B0604020202020204" pitchFamily="34" charset="0"/>
              <a:ea typeface="ＭＳ Ｐゴシック" panose="020B0600070205080204" pitchFamily="34" charset="-128"/>
            </a:endParaRPr>
          </a:p>
          <a:p>
            <a:pPr marL="228600" indent="-228600">
              <a:lnSpc>
                <a:spcPct val="90000"/>
              </a:lnSpc>
              <a:buFont typeface="+mj-lt"/>
              <a:buAutoNum type="arabicPeriod"/>
            </a:pPr>
            <a:r>
              <a:rPr lang="en-US" altLang="en-US" dirty="0">
                <a:latin typeface="Arial" panose="020B0604020202020204" pitchFamily="34" charset="0"/>
                <a:ea typeface="ＭＳ Ｐゴシック" panose="020B0600070205080204" pitchFamily="34" charset="-128"/>
              </a:rPr>
              <a:t>More Than One Shareholder.  Most businesses of significant size (revenues of $1 million or more) have more than one stockholder.  Usually the owners sign a buy-sell agreement spelling out what a shareholder gets upon exiting the business (whether due to retirement, disability or death).  Vague buy-sells (relying on a formula instead of a number) and/or unfunded buy-sells can kill a business and often do.  Such agreements are guaranteed to make</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somebody unhappy when they get triggered.</a:t>
            </a:r>
          </a:p>
          <a:p>
            <a:pPr marL="228600" indent="-228600">
              <a:lnSpc>
                <a:spcPct val="90000"/>
              </a:lnSpc>
              <a:buFont typeface="+mj-lt"/>
              <a:buAutoNum type="arabicPeriod"/>
            </a:pPr>
            <a:endParaRPr lang="en-US" altLang="en-US" dirty="0">
              <a:latin typeface="Arial" panose="020B0604020202020204" pitchFamily="34" charset="0"/>
              <a:ea typeface="ＭＳ Ｐゴシック" panose="020B0600070205080204" pitchFamily="34" charset="-128"/>
            </a:endParaRPr>
          </a:p>
          <a:p>
            <a:pPr marL="228600" indent="-228600">
              <a:lnSpc>
                <a:spcPct val="90000"/>
              </a:lnSpc>
              <a:buFont typeface="+mj-lt"/>
              <a:buAutoNum type="arabicPeriod"/>
            </a:pPr>
            <a:r>
              <a:rPr lang="en-US" altLang="en-US" dirty="0">
                <a:latin typeface="Arial" panose="020B0604020202020204" pitchFamily="34" charset="0"/>
                <a:ea typeface="ＭＳ Ｐゴシック" panose="020B0600070205080204" pitchFamily="34" charset="-128"/>
              </a:rPr>
              <a:t>Retirement Ahead (milestone usually occurs around age 50-60).  When owners start seeing their friends retire, the concept of ‘retirement’ stops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being just a word and starts becoming real.  Retirement planning assumes greater importance.  How large is the owner’s nest-egg?  That depends on knowing the value of the owner’s largest asset – the business itself. </a:t>
            </a:r>
          </a:p>
          <a:p>
            <a:pPr marL="228600" indent="-228600">
              <a:lnSpc>
                <a:spcPct val="90000"/>
              </a:lnSpc>
              <a:buAutoNum type="arabicPeriod"/>
            </a:pPr>
            <a:endParaRPr lang="en-US" altLang="en-US" dirty="0">
              <a:latin typeface="Arial" panose="020B0604020202020204" pitchFamily="34" charset="0"/>
              <a:ea typeface="ＭＳ Ｐゴシック" panose="020B0600070205080204" pitchFamily="34" charset="-128"/>
            </a:endParaRPr>
          </a:p>
          <a:p>
            <a:pPr marL="228600" indent="-228600">
              <a:lnSpc>
                <a:spcPct val="90000"/>
              </a:lnSpc>
              <a:buAutoNum type="arabicPeriod"/>
            </a:pPr>
            <a:r>
              <a:rPr lang="en-US" altLang="en-US" dirty="0">
                <a:latin typeface="Arial" panose="020B0604020202020204" pitchFamily="34" charset="0"/>
                <a:ea typeface="ＭＳ Ｐゴシック" panose="020B0600070205080204" pitchFamily="34" charset="-128"/>
              </a:rPr>
              <a:t>Ready To Leave (age 60-70).  There comes a day when owners are ready to turn over the keys to the business to someone else, whether a child,</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key employee or competitor.  A valuation prepared by a neutral, independent expert is key to making the deal work.</a:t>
            </a:r>
          </a:p>
          <a:p>
            <a:pPr marL="228600" indent="-228600">
              <a:lnSpc>
                <a:spcPct val="90000"/>
              </a:lnSpc>
              <a:buFont typeface="+mj-lt"/>
              <a:buAutoNum type="arabicPeriod"/>
            </a:pPr>
            <a:endParaRPr lang="en-US" altLang="en-US" dirty="0">
              <a:latin typeface="Arial" panose="020B0604020202020204" pitchFamily="34" charset="0"/>
              <a:ea typeface="ＭＳ Ｐゴシック" panose="020B0600070205080204" pitchFamily="34" charset="-128"/>
            </a:endParaRPr>
          </a:p>
          <a:p>
            <a:pPr marL="228600" indent="-228600">
              <a:lnSpc>
                <a:spcPct val="90000"/>
              </a:lnSpc>
              <a:buFont typeface="+mj-lt"/>
              <a:buAutoNum type="arabicPeriod"/>
            </a:pPr>
            <a:r>
              <a:rPr lang="en-US" altLang="en-US" dirty="0">
                <a:latin typeface="Arial" panose="020B0604020202020204" pitchFamily="34" charset="0"/>
                <a:ea typeface="ＭＳ Ｐゴシック" panose="020B0600070205080204" pitchFamily="34" charset="-128"/>
              </a:rPr>
              <a:t>Estate Planning.  Politicians come and go but death and taxes are constants. Unless you want the Internal Revenue Service to value your business for you, its important to know your value so you can adequately prepare for any potential estate tax burden</a:t>
            </a:r>
            <a:r>
              <a:rPr lang="en-US" altLang="en-US" baseline="0" dirty="0">
                <a:latin typeface="Arial" panose="020B0604020202020204" pitchFamily="34" charset="0"/>
                <a:ea typeface="ＭＳ Ｐゴシック" panose="020B0600070205080204" pitchFamily="34" charset="-128"/>
              </a:rPr>
              <a:t> should one exist</a:t>
            </a:r>
            <a:r>
              <a:rPr lang="en-US" altLang="en-US" dirty="0">
                <a:latin typeface="Arial" panose="020B0604020202020204" pitchFamily="34" charset="0"/>
                <a:ea typeface="ＭＳ Ｐゴシック" panose="020B0600070205080204" pitchFamily="34" charset="-128"/>
              </a:rPr>
              <a:t>. </a:t>
            </a:r>
            <a:r>
              <a:rPr lang="en-US" altLang="en-US" baseline="0" dirty="0">
                <a:latin typeface="Arial" panose="020B0604020202020204" pitchFamily="34" charset="0"/>
                <a:ea typeface="ＭＳ Ｐゴシック" panose="020B0600070205080204" pitchFamily="34" charset="-128"/>
              </a:rPr>
              <a:t> In addition, if you have children involved in the business and children not in the business, having an accurate valuation will help equalize the distribution of your estate so you are both fair and equitable to all children.</a:t>
            </a:r>
            <a:endParaRPr lang="en-US" altLang="en-US" dirty="0">
              <a:latin typeface="Arial" panose="020B0604020202020204" pitchFamily="34" charset="0"/>
              <a:ea typeface="ＭＳ Ｐゴシック" panose="020B0600070205080204" pitchFamily="34" charset="-128"/>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21</a:t>
            </a:fld>
            <a:endParaRPr lang="en-US"/>
          </a:p>
        </p:txBody>
      </p:sp>
    </p:spTree>
    <p:extLst>
      <p:ext uri="{BB962C8B-B14F-4D97-AF65-F5344CB8AC3E}">
        <p14:creationId xmlns:p14="http://schemas.microsoft.com/office/powerpoint/2010/main" val="3316272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b="1" dirty="0">
                <a:latin typeface="Arial" panose="020B0604020202020204" pitchFamily="34" charset="0"/>
                <a:ea typeface="ＭＳ Ｐゴシック" panose="020B0600070205080204" pitchFamily="34" charset="-128"/>
              </a:rPr>
              <a:t>Topic: </a:t>
            </a:r>
            <a:r>
              <a:rPr lang="en-US" altLang="en-US" dirty="0">
                <a:solidFill>
                  <a:schemeClr val="bg1"/>
                </a:solidFill>
                <a:latin typeface="Calibri" panose="020F0502020204030204" pitchFamily="34" charset="0"/>
                <a:ea typeface="ＭＳ Ｐゴシック" panose="020B0600070205080204" pitchFamily="34" charset="-128"/>
              </a:rPr>
              <a:t>Rule #3: Select and prepare the </a:t>
            </a:r>
            <a:r>
              <a:rPr lang="en-US" altLang="en-US" u="sng" dirty="0">
                <a:solidFill>
                  <a:schemeClr val="bg1"/>
                </a:solidFill>
                <a:latin typeface="Calibri" panose="020F0502020204030204" pitchFamily="34" charset="0"/>
                <a:ea typeface="ＭＳ Ｐゴシック" panose="020B0600070205080204" pitchFamily="34" charset="-128"/>
              </a:rPr>
              <a:t>right</a:t>
            </a:r>
            <a:r>
              <a:rPr lang="en-US" altLang="en-US" dirty="0">
                <a:solidFill>
                  <a:schemeClr val="bg1"/>
                </a:solidFill>
                <a:latin typeface="Calibri" panose="020F0502020204030204" pitchFamily="34" charset="0"/>
                <a:ea typeface="ＭＳ Ｐゴシック" panose="020B0600070205080204" pitchFamily="34" charset="-128"/>
              </a:rPr>
              <a:t> successor</a:t>
            </a:r>
            <a:endParaRPr lang="en-US" altLang="en-US" baseline="30000" dirty="0">
              <a:solidFill>
                <a:schemeClr val="bg1"/>
              </a:solidFill>
              <a:latin typeface="Calibri" panose="020F0502020204030204" pitchFamily="34" charset="0"/>
              <a:ea typeface="ＭＳ Ｐゴシック" panose="020B0600070205080204" pitchFamily="34" charset="-128"/>
            </a:endParaRP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0-1 minutes</a:t>
            </a:r>
          </a:p>
          <a:p>
            <a:r>
              <a:rPr lang="en-US" altLang="en-US" dirty="0">
                <a:latin typeface="Arial" panose="020B0604020202020204" pitchFamily="34" charset="0"/>
                <a:ea typeface="ＭＳ Ｐゴシック" panose="020B0600070205080204" pitchFamily="34" charset="-128"/>
              </a:rPr>
              <a:t> </a:t>
            </a:r>
          </a:p>
          <a:p>
            <a:r>
              <a:rPr lang="en-US" altLang="en-US" b="1" dirty="0">
                <a:solidFill>
                  <a:schemeClr val="bg1"/>
                </a:solidFill>
                <a:latin typeface="Calibri" panose="020F0502020204030204" pitchFamily="34" charset="0"/>
                <a:ea typeface="ＭＳ Ｐゴシック" panose="020B0600070205080204" pitchFamily="34" charset="-128"/>
              </a:rPr>
              <a:t>Purpose</a:t>
            </a:r>
            <a:r>
              <a:rPr lang="en-US" altLang="en-US" dirty="0">
                <a:solidFill>
                  <a:schemeClr val="bg1"/>
                </a:solidFill>
                <a:latin typeface="Calibri" panose="020F0502020204030204" pitchFamily="34" charset="0"/>
                <a:ea typeface="ＭＳ Ｐゴシック" panose="020B0600070205080204" pitchFamily="34" charset="-128"/>
              </a:rPr>
              <a:t>: Introduce Rule #3: Select and prepare the </a:t>
            </a:r>
            <a:r>
              <a:rPr lang="en-US" altLang="en-US" u="sng" dirty="0">
                <a:solidFill>
                  <a:schemeClr val="bg1"/>
                </a:solidFill>
                <a:latin typeface="Calibri" panose="020F0502020204030204" pitchFamily="34" charset="0"/>
                <a:ea typeface="ＭＳ Ｐゴシック" panose="020B0600070205080204" pitchFamily="34" charset="-128"/>
              </a:rPr>
              <a:t>right</a:t>
            </a:r>
            <a:r>
              <a:rPr lang="en-US" altLang="en-US" dirty="0">
                <a:solidFill>
                  <a:schemeClr val="bg1"/>
                </a:solidFill>
                <a:latin typeface="Calibri" panose="020F0502020204030204" pitchFamily="34" charset="0"/>
                <a:ea typeface="ＭＳ Ｐゴシック" panose="020B0600070205080204" pitchFamily="34" charset="-128"/>
              </a:rPr>
              <a:t> successor. </a:t>
            </a:r>
          </a:p>
          <a:p>
            <a:endParaRPr lang="en-US" altLang="en-US" dirty="0">
              <a:solidFill>
                <a:schemeClr val="bg1"/>
              </a:solidFill>
              <a:latin typeface="Calibri" panose="020F0502020204030204" pitchFamily="34" charset="0"/>
              <a:ea typeface="ＭＳ Ｐゴシック" panose="020B0600070205080204" pitchFamily="34" charset="-128"/>
            </a:endParaRPr>
          </a:p>
          <a:p>
            <a:r>
              <a:rPr lang="en-US" altLang="en-US" b="1" dirty="0">
                <a:solidFill>
                  <a:schemeClr val="bg1"/>
                </a:solidFill>
                <a:latin typeface="Calibri" panose="020F050202020403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Does this ring true for anyone who owns a family business?</a:t>
            </a:r>
          </a:p>
          <a:p>
            <a:endParaRPr lang="en-US" altLang="en-US" baseline="30000" dirty="0">
              <a:solidFill>
                <a:schemeClr val="bg1"/>
              </a:solidFill>
              <a:latin typeface="Calibri" panose="020F050202020403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22</a:t>
            </a:fld>
            <a:endParaRPr lang="en-US"/>
          </a:p>
        </p:txBody>
      </p:sp>
    </p:spTree>
    <p:extLst>
      <p:ext uri="{BB962C8B-B14F-4D97-AF65-F5344CB8AC3E}">
        <p14:creationId xmlns:p14="http://schemas.microsoft.com/office/powerpoint/2010/main" val="2693766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Successor Statistics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0-1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Provide these statistics as an attention grabber and to place importance on choosing a successor.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Present statistic.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You could have a well-drafted and properly funded succession</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plan</a:t>
            </a:r>
            <a:r>
              <a:rPr lang="en-US" altLang="en-US" baseline="0" dirty="0">
                <a:latin typeface="Arial" panose="020B0604020202020204" pitchFamily="34" charset="0"/>
                <a:ea typeface="ＭＳ Ｐゴシック" panose="020B0600070205080204" pitchFamily="34" charset="-128"/>
              </a:rPr>
              <a:t> in place</a:t>
            </a:r>
            <a:r>
              <a:rPr lang="en-US" altLang="en-US" dirty="0">
                <a:latin typeface="Arial" panose="020B0604020202020204" pitchFamily="34" charset="0"/>
                <a:ea typeface="ＭＳ Ｐゴシック" panose="020B0600070205080204" pitchFamily="34" charset="-128"/>
              </a:rPr>
              <a:t>, but if you haven’t chosen the right person to take over the business when you exit, your succession plan may not work out as intended. Most business owners say they have chosen their successor – in most cases it’s a family member. As we mentioned earlier, communication is key when developing and implementing a succession plan. However, according to the 2022 MassMutual Business Owner Perspectives Study, 1 out of every 4 successors is not aware they are the chosen successor. Moreover, 77% of business owners haven’t even identified a successor to the business and only 20% have identified potential buyers. This speaks volumes for the importance of proper successor selection and development and is most likely the reason half of all business owners are reluctant to pass the business on to the next generation.</a:t>
            </a: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Calibri" panose="020F050202020403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23</a:t>
            </a:fld>
            <a:endParaRPr lang="en-US"/>
          </a:p>
        </p:txBody>
      </p:sp>
    </p:spTree>
    <p:extLst>
      <p:ext uri="{BB962C8B-B14F-4D97-AF65-F5344CB8AC3E}">
        <p14:creationId xmlns:p14="http://schemas.microsoft.com/office/powerpoint/2010/main" val="3524361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latin typeface="Arial" panose="020B0604020202020204" pitchFamily="34" charset="0"/>
                <a:ea typeface="ＭＳ Ｐゴシック" panose="020B0600070205080204" pitchFamily="34" charset="-128"/>
              </a:rPr>
              <a:t>Topic: </a:t>
            </a:r>
            <a:r>
              <a:rPr lang="en-US" altLang="en-US" sz="1200" dirty="0">
                <a:latin typeface="Arial" panose="020B0604020202020204" pitchFamily="34" charset="0"/>
                <a:ea typeface="ＭＳ Ｐゴシック" panose="020B0600070205080204" pitchFamily="34" charset="-128"/>
              </a:rPr>
              <a:t>Choosing the Right Successor </a:t>
            </a:r>
            <a:endParaRPr lang="en-US" altLang="en-US" sz="1200" dirty="0">
              <a:latin typeface="Calibri" panose="020F0502020204030204" pitchFamily="34" charset="0"/>
              <a:ea typeface="ＭＳ Ｐゴシック" panose="020B0600070205080204" pitchFamily="34" charset="-128"/>
            </a:endParaRPr>
          </a:p>
          <a:p>
            <a:endParaRPr lang="en-US" altLang="en-US" sz="1200" b="1" dirty="0">
              <a:latin typeface="Calibri" panose="020F0502020204030204" pitchFamily="34" charset="0"/>
              <a:ea typeface="ＭＳ Ｐゴシック" panose="020B0600070205080204" pitchFamily="34" charset="-128"/>
            </a:endParaRPr>
          </a:p>
          <a:p>
            <a:r>
              <a:rPr lang="en-US" altLang="en-US" sz="1200" b="1" dirty="0">
                <a:latin typeface="Arial" panose="020B0604020202020204" pitchFamily="34" charset="0"/>
                <a:ea typeface="ＭＳ Ｐゴシック" panose="020B0600070205080204" pitchFamily="34" charset="-128"/>
              </a:rPr>
              <a:t>Time:</a:t>
            </a:r>
            <a:r>
              <a:rPr lang="en-US" altLang="en-US" sz="1200" dirty="0">
                <a:latin typeface="Arial" panose="020B0604020202020204" pitchFamily="34" charset="0"/>
                <a:ea typeface="ＭＳ Ｐゴシック" panose="020B0600070205080204" pitchFamily="34" charset="-128"/>
              </a:rPr>
              <a:t> 2-3 minutes</a:t>
            </a:r>
          </a:p>
          <a:p>
            <a:endParaRPr lang="en-US" altLang="en-US" sz="1200" dirty="0">
              <a:latin typeface="Arial" panose="020B0604020202020204" pitchFamily="34" charset="0"/>
              <a:ea typeface="ＭＳ Ｐゴシック" panose="020B0600070205080204" pitchFamily="34" charset="-128"/>
            </a:endParaRPr>
          </a:p>
          <a:p>
            <a:r>
              <a:rPr lang="en-US" altLang="en-US" sz="1200" b="1" dirty="0">
                <a:latin typeface="Arial" panose="020B0604020202020204" pitchFamily="34" charset="0"/>
                <a:ea typeface="ＭＳ Ｐゴシック" panose="020B0600070205080204" pitchFamily="34" charset="-128"/>
              </a:rPr>
              <a:t>Purpose:</a:t>
            </a:r>
            <a:r>
              <a:rPr lang="en-US" altLang="en-US" sz="1200" dirty="0">
                <a:latin typeface="Arial" panose="020B0604020202020204" pitchFamily="34" charset="0"/>
                <a:ea typeface="ＭＳ Ｐゴシック" panose="020B0600070205080204" pitchFamily="34" charset="-128"/>
              </a:rPr>
              <a:t> List steps to help business owners choose the right successor. </a:t>
            </a:r>
          </a:p>
          <a:p>
            <a:endParaRPr lang="en-US" altLang="en-US" sz="1200" dirty="0">
              <a:latin typeface="Arial" panose="020B0604020202020204" pitchFamily="34" charset="0"/>
              <a:ea typeface="ＭＳ Ｐゴシック" panose="020B0600070205080204" pitchFamily="34" charset="-128"/>
            </a:endParaRPr>
          </a:p>
          <a:p>
            <a:r>
              <a:rPr lang="en-US" altLang="en-US" sz="1200" b="1" dirty="0">
                <a:latin typeface="Arial" panose="020B0604020202020204" pitchFamily="34" charset="0"/>
                <a:ea typeface="ＭＳ Ｐゴシック" panose="020B0600070205080204" pitchFamily="34" charset="-128"/>
              </a:rPr>
              <a:t>Teaching Tip: </a:t>
            </a:r>
            <a:r>
              <a:rPr lang="en-US" altLang="en-US" sz="1200" dirty="0">
                <a:latin typeface="Arial" panose="020B0604020202020204" pitchFamily="34" charset="0"/>
                <a:ea typeface="ＭＳ Ｐゴシック" panose="020B0600070205080204" pitchFamily="34" charset="-128"/>
              </a:rPr>
              <a:t>Present information.  Offer an opportunity for the audience to ask question or share their experiences. </a:t>
            </a:r>
          </a:p>
          <a:p>
            <a:endParaRPr lang="en-US" altLang="en-US" sz="1200" dirty="0">
              <a:latin typeface="Arial" panose="020B0604020202020204" pitchFamily="34" charset="0"/>
              <a:ea typeface="ＭＳ Ｐゴシック" panose="020B0600070205080204" pitchFamily="34" charset="-128"/>
            </a:endParaRPr>
          </a:p>
          <a:p>
            <a:r>
              <a:rPr lang="en-US" altLang="en-US" sz="1200" b="1" dirty="0">
                <a:latin typeface="Arial" panose="020B0604020202020204" pitchFamily="34" charset="0"/>
                <a:ea typeface="ＭＳ Ｐゴシック" panose="020B0600070205080204" pitchFamily="34" charset="-128"/>
              </a:rPr>
              <a:t>Speaking Notes: </a:t>
            </a:r>
            <a:r>
              <a:rPr lang="en-US" altLang="en-US" sz="1200" dirty="0">
                <a:latin typeface="Arial" panose="020B0604020202020204" pitchFamily="34" charset="0"/>
                <a:ea typeface="ＭＳ Ｐゴシック" panose="020B0600070205080204" pitchFamily="34" charset="-128"/>
              </a:rPr>
              <a:t>So, what goes into choosing a successor? Here some tips that might help with your process: Establish an employment policy that includes guidelines for family member involvement in the business and how the next leader of the business will be selected.  Guidelines should cover hiring, compensation and benefits, supervision, disciplinary, and performance standards policies.  This is important for clarity with successors about expectations for their employment and what they need to do if their goal is to become the next leader of the business.</a:t>
            </a:r>
          </a:p>
          <a:p>
            <a:pPr>
              <a:lnSpc>
                <a:spcPct val="80000"/>
              </a:lnSpc>
            </a:pPr>
            <a:endParaRPr lang="en-US" altLang="en-US" sz="1200" dirty="0">
              <a:latin typeface="Arial" panose="020B0604020202020204" pitchFamily="34" charset="0"/>
              <a:ea typeface="ＭＳ Ｐゴシック" panose="020B0600070205080204" pitchFamily="34" charset="-128"/>
            </a:endParaRPr>
          </a:p>
          <a:p>
            <a:pPr>
              <a:lnSpc>
                <a:spcPct val="80000"/>
              </a:lnSpc>
            </a:pPr>
            <a:r>
              <a:rPr lang="en-US" altLang="en-US" sz="1200" dirty="0">
                <a:latin typeface="Arial" panose="020B0604020202020204" pitchFamily="34" charset="0"/>
                <a:ea typeface="ＭＳ Ｐゴシック" panose="020B0600070205080204" pitchFamily="34" charset="-128"/>
              </a:rPr>
              <a:t>Determine the future leadership needs of the business.  This is the backdrop against which the selection of a successor is made.  The best way to do this is through an ongoing long-term strategic business planning process that identifies where the business is going over the next five to ten years and what will be required from leadership to get there.  This is an evolutionary process that is continuously adjusted in light of new developments both inside and outside the company. It brings an essential objectivity to the grooming and selection of the future leaders of the business.</a:t>
            </a:r>
          </a:p>
          <a:p>
            <a:pPr>
              <a:lnSpc>
                <a:spcPct val="80000"/>
              </a:lnSpc>
            </a:pPr>
            <a:endParaRPr lang="en-US" altLang="en-US" sz="1200" dirty="0">
              <a:latin typeface="Arial" panose="020B0604020202020204" pitchFamily="34" charset="0"/>
              <a:ea typeface="ＭＳ Ｐゴシック" panose="020B0600070205080204" pitchFamily="34" charset="-128"/>
            </a:endParaRPr>
          </a:p>
          <a:p>
            <a:pPr>
              <a:lnSpc>
                <a:spcPct val="80000"/>
              </a:lnSpc>
            </a:pPr>
            <a:r>
              <a:rPr lang="en-US" altLang="en-US" sz="1200" dirty="0">
                <a:latin typeface="Arial" panose="020B0604020202020204" pitchFamily="34" charset="0"/>
                <a:ea typeface="ＭＳ Ｐゴシック" panose="020B0600070205080204" pitchFamily="34" charset="-128"/>
              </a:rPr>
              <a:t>Develop a Successor Development Plan, which is a written career path for the successor to follow.  It begins with an assessment of the successor’s current skills and interests and defines what additional experience, education, training, and other professional development must be achieved.  This plan is based on the future leadership needs of the business, identifies points of progression from one level to the next, projects a time frame, and specifies resources that will be made available.  </a:t>
            </a:r>
          </a:p>
          <a:p>
            <a:pPr>
              <a:lnSpc>
                <a:spcPct val="80000"/>
              </a:lnSpc>
            </a:pPr>
            <a:endParaRPr lang="en-US" altLang="en-US" sz="1200" dirty="0">
              <a:latin typeface="Arial" panose="020B0604020202020204" pitchFamily="34" charset="0"/>
              <a:ea typeface="ＭＳ Ｐゴシック" panose="020B0600070205080204" pitchFamily="34" charset="-128"/>
            </a:endParaRPr>
          </a:p>
          <a:p>
            <a:pPr>
              <a:lnSpc>
                <a:spcPct val="80000"/>
              </a:lnSpc>
            </a:pPr>
            <a:r>
              <a:rPr lang="en-US" altLang="en-US" sz="1200" dirty="0">
                <a:latin typeface="Arial" panose="020B0604020202020204" pitchFamily="34" charset="0"/>
                <a:ea typeface="ＭＳ Ｐゴシック" panose="020B0600070205080204" pitchFamily="34" charset="-128"/>
              </a:rPr>
              <a:t>Coordinate the strategic planning and successor development with key company managers.  Have them participate as appropriate in structuring the plans and make sure they fully understand the impact on them.  It is crucial to have managers supportive of future leadership so they are committed to being</a:t>
            </a:r>
            <a:r>
              <a:rPr lang="en-US" altLang="en-US" sz="1200" baseline="0" dirty="0">
                <a:latin typeface="Arial" panose="020B0604020202020204" pitchFamily="34" charset="0"/>
                <a:ea typeface="ＭＳ Ｐゴシック" panose="020B0600070205080204" pitchFamily="34" charset="-128"/>
              </a:rPr>
              <a:t> a part of the transition process and staying loyal to the business post-transition</a:t>
            </a:r>
            <a:r>
              <a:rPr lang="en-US" altLang="en-US" sz="1200" dirty="0">
                <a:latin typeface="Arial" panose="020B0604020202020204" pitchFamily="34" charset="0"/>
                <a:ea typeface="ＭＳ Ｐゴシック" panose="020B0600070205080204" pitchFamily="34" charset="-128"/>
              </a:rPr>
              <a:t>.  To achieve this, they must understand that there is a rigorous process of successor development and selection, not just nepotism, that will determine who will lead the company.</a:t>
            </a:r>
          </a:p>
          <a:p>
            <a:pPr>
              <a:lnSpc>
                <a:spcPct val="80000"/>
              </a:lnSpc>
            </a:pPr>
            <a:endParaRPr lang="en-US" altLang="en-US" sz="1200" dirty="0">
              <a:latin typeface="Arial" panose="020B0604020202020204" pitchFamily="34" charset="0"/>
              <a:ea typeface="ＭＳ Ｐゴシック" panose="020B0600070205080204" pitchFamily="34" charset="-128"/>
            </a:endParaRPr>
          </a:p>
          <a:p>
            <a:pPr>
              <a:lnSpc>
                <a:spcPct val="80000"/>
              </a:lnSpc>
            </a:pPr>
            <a:r>
              <a:rPr lang="en-US" altLang="en-US" sz="1200" dirty="0">
                <a:latin typeface="Arial" panose="020B0604020202020204" pitchFamily="34" charset="0"/>
                <a:ea typeface="ＭＳ Ｐゴシック" panose="020B0600070205080204" pitchFamily="34" charset="-128"/>
              </a:rPr>
              <a:t>Help the successor find and utilize a mentor outside the business to act as a coach, advisor and educator.  This might be a trusted person within the industry but not affiliated with the company, a professional career coach, an advisory group in a specific area such as sales and marketing, operations, finance or human resources, or even a professional development group composed of successors from other non-competitive companies. </a:t>
            </a:r>
          </a:p>
          <a:p>
            <a:pPr>
              <a:lnSpc>
                <a:spcPct val="80000"/>
              </a:lnSpc>
            </a:pPr>
            <a:endParaRPr lang="en-US" altLang="en-US" sz="1200" dirty="0">
              <a:latin typeface="Arial" panose="020B0604020202020204" pitchFamily="34" charset="0"/>
              <a:ea typeface="ＭＳ Ｐゴシック" panose="020B0600070205080204" pitchFamily="34" charset="-128"/>
            </a:endParaRPr>
          </a:p>
          <a:p>
            <a:pPr>
              <a:lnSpc>
                <a:spcPct val="80000"/>
              </a:lnSpc>
            </a:pPr>
            <a:r>
              <a:rPr lang="en-US" altLang="en-US" sz="1200" dirty="0">
                <a:latin typeface="Arial" panose="020B0604020202020204" pitchFamily="34" charset="0"/>
                <a:ea typeface="ＭＳ Ｐゴシック" panose="020B0600070205080204" pitchFamily="34" charset="-128"/>
              </a:rPr>
              <a:t>It’s also recommended</a:t>
            </a:r>
            <a:r>
              <a:rPr lang="en-US" altLang="en-US" sz="1200" baseline="0" dirty="0">
                <a:latin typeface="Arial" panose="020B0604020202020204" pitchFamily="34" charset="0"/>
                <a:ea typeface="ＭＳ Ｐゴシック" panose="020B0600070205080204" pitchFamily="34" charset="-128"/>
              </a:rPr>
              <a:t> that the chosen successor spend time working outside the business prior to assuming the leadership role in the business. This allows the successor to gain valuable experience elsewhere and confirms working and leading the business is where he/she truly wants to be.</a:t>
            </a:r>
            <a:endParaRPr lang="en-US" altLang="en-US" sz="120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24</a:t>
            </a:fld>
            <a:endParaRPr lang="en-US"/>
          </a:p>
        </p:txBody>
      </p:sp>
    </p:spTree>
    <p:extLst>
      <p:ext uri="{BB962C8B-B14F-4D97-AF65-F5344CB8AC3E}">
        <p14:creationId xmlns:p14="http://schemas.microsoft.com/office/powerpoint/2010/main" val="405941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Case Study 1</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5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Use a case study to see Rule # 3 applied in a scenario.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Open the floor up for discussion after reading the case study to the audience.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Its important to remember that the process of choosing a successor should be about who can do the best job. Not about personal biases. Here’s an example. The owner of a hardware store wanted to keep the business in the family, but in his words “he only had 4 daughters”. So his plan was to pass management, and eventually ownership in the business, to two of his sons-in-law. After a few years of running the business, the daughters began to get concerned about how the store was being run; money was being wasted, product was being stolen, and employees were being mismanaged. In addition, one of the sons-in-law told the family that when dad passed away, he was going to take full ownership and cut the daughters out of the family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daughters, who were working in the business with the sons-in-law, brought these concerns to their father. After some</a:t>
            </a:r>
            <a:r>
              <a:rPr lang="en-US" altLang="en-US" baseline="0" dirty="0">
                <a:latin typeface="Arial" panose="020B0604020202020204" pitchFamily="34" charset="0"/>
                <a:ea typeface="ＭＳ Ｐゴシック" panose="020B0600070205080204" pitchFamily="34" charset="-128"/>
              </a:rPr>
              <a:t> digging in, h</a:t>
            </a:r>
            <a:r>
              <a:rPr lang="en-US" altLang="en-US" dirty="0">
                <a:latin typeface="Arial" panose="020B0604020202020204" pitchFamily="34" charset="0"/>
                <a:ea typeface="ＭＳ Ｐゴシック" panose="020B0600070205080204" pitchFamily="34" charset="-128"/>
              </a:rPr>
              <a:t>e realized that the business was being poorly managed and took all ownership shares away from the sons-in-law and reallocated them to three of the four daughters. Unfortunately, the daughter of the son-in-law who caused all the issues is now estranged from the family. The issues that occurred within the business took such a toll on the family that it caused a serious rift among the daughters and their parents,</a:t>
            </a:r>
            <a:r>
              <a:rPr lang="en-US" altLang="en-US" baseline="0" dirty="0">
                <a:latin typeface="Arial" panose="020B0604020202020204" pitchFamily="34" charset="0"/>
                <a:ea typeface="ＭＳ Ｐゴシック" panose="020B0600070205080204" pitchFamily="34" charset="-128"/>
              </a:rPr>
              <a:t> all because dad didn’t properly prepare and select the right successor.</a:t>
            </a:r>
            <a:r>
              <a:rPr lang="en-US" altLang="en-US" dirty="0">
                <a:latin typeface="Arial" panose="020B0604020202020204" pitchFamily="34" charset="0"/>
                <a:ea typeface="ＭＳ Ｐゴシック" panose="020B0600070205080204" pitchFamily="34" charset="-128"/>
              </a:rPr>
              <a:t>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business is now under the control of the daughters and is as strong as ever. However, the short-term ramifications of not properly choosing a successor created long-term repercussions for the family, which could have been avoided had dad made the right decision from the start. Always remember you can never take the family out of family business,</a:t>
            </a:r>
            <a:r>
              <a:rPr lang="en-US" altLang="en-US" baseline="0" dirty="0">
                <a:latin typeface="Arial" panose="020B0604020202020204" pitchFamily="34" charset="0"/>
                <a:ea typeface="ＭＳ Ｐゴシック" panose="020B0600070205080204" pitchFamily="34" charset="-128"/>
              </a:rPr>
              <a:t> and decisions should be made in both the best interest of the business and the family.</a:t>
            </a: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25</a:t>
            </a:fld>
            <a:endParaRPr lang="en-US"/>
          </a:p>
        </p:txBody>
      </p:sp>
    </p:spTree>
    <p:extLst>
      <p:ext uri="{BB962C8B-B14F-4D97-AF65-F5344CB8AC3E}">
        <p14:creationId xmlns:p14="http://schemas.microsoft.com/office/powerpoint/2010/main" val="6641783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Topic: </a:t>
            </a:r>
            <a:r>
              <a:rPr lang="en-US" altLang="en-US" dirty="0">
                <a:latin typeface="Calibri" panose="020F0502020204030204" pitchFamily="34" charset="0"/>
              </a:rPr>
              <a:t>Rule #4: Put it in writing</a:t>
            </a:r>
          </a:p>
          <a:p>
            <a:pPr>
              <a:defRPr/>
            </a:pPr>
            <a:endParaRPr lang="en-US" b="1" dirty="0">
              <a:latin typeface="Calibri" panose="020F0502020204030204" pitchFamily="34" charset="0"/>
            </a:endParaRPr>
          </a:p>
          <a:p>
            <a:pPr>
              <a:defRPr/>
            </a:pPr>
            <a:r>
              <a:rPr lang="en-US" b="1" dirty="0"/>
              <a:t>Time:</a:t>
            </a:r>
            <a:r>
              <a:rPr lang="en-US" dirty="0"/>
              <a:t> 1-2 minutes</a:t>
            </a:r>
          </a:p>
          <a:p>
            <a:pPr>
              <a:defRPr/>
            </a:pPr>
            <a:endParaRPr lang="en-US" dirty="0"/>
          </a:p>
          <a:p>
            <a:pPr>
              <a:defRPr/>
            </a:pPr>
            <a:r>
              <a:rPr lang="en-US" b="1" dirty="0"/>
              <a:t>Purpose:</a:t>
            </a:r>
            <a:r>
              <a:rPr lang="en-US" dirty="0"/>
              <a:t> Provide an overview of the buy-sell agreement. </a:t>
            </a:r>
          </a:p>
          <a:p>
            <a:pPr>
              <a:defRPr/>
            </a:pPr>
            <a:endParaRPr lang="en-US" dirty="0"/>
          </a:p>
          <a:p>
            <a:pPr>
              <a:defRPr/>
            </a:pPr>
            <a:r>
              <a:rPr lang="en-US" b="1" dirty="0"/>
              <a:t>Teaching Tip: </a:t>
            </a:r>
            <a:r>
              <a:rPr lang="en-US" dirty="0"/>
              <a:t>Emphasize the importance of putting all plans and agreements in writing.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Speaking Notes: </a:t>
            </a:r>
            <a:r>
              <a:rPr lang="en-US" dirty="0"/>
              <a:t>As we’ve mentioned throughout this workshop, all agreements and plans must be in writing. One such agreement that is critical to ensure a successful transfer of your business is a buy-sell agreement. A buy-sell agreement is a legally binding agreement that requires one party to sell and another party to buy a particular ownership interest in a business. A buy-sell agreement can be designed to protect the business from certain triggering events. Without a written buy-sell agreement in place, any of these triggering events could create significant turmoil amongst ownership and have an adverse effect on the continuity of the business long-term. </a:t>
            </a:r>
          </a:p>
          <a:p>
            <a:pPr>
              <a:defRPr/>
            </a:pPr>
            <a:endParaRPr lang="en-US" dirty="0"/>
          </a:p>
          <a:p>
            <a:pPr>
              <a:defRPr/>
            </a:pPr>
            <a:r>
              <a:rPr lang="en-US" dirty="0"/>
              <a:t>The buy-sell agreement also stipulates how much one business owner must pay the other’s estate, heirs or the business itself for their share in the business should the triggering event take place – or the method whereby the business valuation will be determined at the time the event occurs. It may also include other relevant details, such as the source of funding for any buyout that may take place and who is eligible for payment under the buy-sell agreement. Perhaps just as important as the written agreement itself are the vehicles used to fund the agreement. If the buy-sell agreement isn’t properly funded in accordance with the current value of the business, the remaining owners may be forced to liquidate business assets in order to facilitate the buy-out.</a:t>
            </a:r>
          </a:p>
          <a:p>
            <a:pPr marL="171450" indent="-171450">
              <a:buFont typeface="Arial" panose="020B0604020202020204" pitchFamily="34" charset="0"/>
              <a:buChar char="•"/>
              <a:defRPr/>
            </a:pPr>
            <a:endParaRPr lang="en-US" dirty="0"/>
          </a:p>
          <a:p>
            <a:pPr>
              <a:buFont typeface="Arial" panose="020B0604020202020204" pitchFamily="34" charset="0"/>
              <a:buNone/>
              <a:defRPr/>
            </a:pPr>
            <a:endParaRPr lang="en-US" dirty="0"/>
          </a:p>
          <a:p>
            <a:pPr>
              <a:defRPr/>
            </a:pPr>
            <a:endParaRPr lang="en-US" dirty="0"/>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26</a:t>
            </a:fld>
            <a:endParaRPr lang="en-US"/>
          </a:p>
        </p:txBody>
      </p:sp>
    </p:spTree>
    <p:extLst>
      <p:ext uri="{BB962C8B-B14F-4D97-AF65-F5344CB8AC3E}">
        <p14:creationId xmlns:p14="http://schemas.microsoft.com/office/powerpoint/2010/main" val="3394159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Red Flags of Buy-Sell Agreements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3-5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List things to look out for in a buy-sell agreement.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Present information and offer an opportunity for the audience to ask questions pertaining to these red flags.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If not executed properly, there are common issues that can arise with buy-sell agreements that can create problems for the owners, their families, and not allow the agreement to do what is intended. Assuming the buy-sell agreement is the lynch-pin of a well-designed succession plan, the following “red flags” must be addressed to ensure the agreement relieves the pain points experienced by the business owners as they transition in, and</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out, of the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Depending upon the entity type of the business, whether it’s a C Corporation, S Corporation or LLC, attention must be paid to the type of buy-sell agreement that is used. For example, entity purchase arrangements can be problematic for C Corporations. They can create step-up in basis issues, which can lead to a significant taxable event later on when the remaining owner attempts to exit the business. Plus, if life insurance is used to fund the agreement, the death benefit paid to the company may be subject to the alternative minimum tax, which is unique to C Corporations. This underscores the importance of leveraging a team of experts to draft, execute, and periodically review your buy-sell agreement.</a:t>
            </a:r>
            <a:r>
              <a:rPr lang="en-US" altLang="en-US" baseline="0" dirty="0">
                <a:latin typeface="Arial" panose="020B0604020202020204" pitchFamily="34" charset="0"/>
                <a:ea typeface="ＭＳ Ｐゴシック" panose="020B0600070205080204" pitchFamily="34" charset="-128"/>
              </a:rPr>
              <a:t> </a:t>
            </a:r>
          </a:p>
          <a:p>
            <a:endParaRPr lang="en-US" altLang="en-US" baseline="0"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There are different ways to structure buy-sell agreements (cross purchase, entity purchase, one-way, just to name a few). The number of owners in the business will influence the buy-sell structure that is most appropriate for your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Your buy-sell agreement must account for the five D’s: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death, disability, divorce, departure (either voluntary</a:t>
            </a:r>
            <a:r>
              <a:rPr lang="en-US" altLang="en-US" baseline="0" dirty="0">
                <a:latin typeface="Arial" panose="020B0604020202020204" pitchFamily="34" charset="0"/>
                <a:ea typeface="ＭＳ Ｐゴシック" panose="020B0600070205080204" pitchFamily="34" charset="-128"/>
              </a:rPr>
              <a:t> or involuntary)</a:t>
            </a:r>
            <a:r>
              <a:rPr lang="en-US" altLang="en-US" dirty="0">
                <a:latin typeface="Arial" panose="020B0604020202020204" pitchFamily="34" charset="0"/>
                <a:ea typeface="ＭＳ Ｐゴシック" panose="020B0600070205080204" pitchFamily="34" charset="-128"/>
              </a:rPr>
              <a:t>, and disqualification</a:t>
            </a:r>
            <a:r>
              <a:rPr lang="en-US" altLang="en-US" baseline="0" dirty="0">
                <a:latin typeface="Arial" panose="020B0604020202020204" pitchFamily="34" charset="0"/>
                <a:ea typeface="ＭＳ Ｐゴシック" panose="020B0600070205080204" pitchFamily="34" charset="-128"/>
              </a:rPr>
              <a:t> (pertains to malfeasance that would require an individual to be removed from an ownership position)</a:t>
            </a:r>
            <a:r>
              <a:rPr lang="en-US" altLang="en-US" dirty="0">
                <a:latin typeface="Arial" panose="020B0604020202020204" pitchFamily="34" charset="0"/>
                <a:ea typeface="ＭＳ Ｐゴシック" panose="020B0600070205080204" pitchFamily="34" charset="-128"/>
              </a:rPr>
              <a:t>. Every business owner will exit his/her business at some point in time, and as we discussed earlier, there are numerous triggering events buy-sell agreements can protect the business from, but at the very least, all buy-sell agreements should at least cover these five.</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Many buy-sell agreements don’t define disability, meaning the definition of what is considered disabled is left up to the owners themselves. Another important question to address in the buy-sell agreement is exactly who will determine if the person is disabled or incompetent. By funding a buy-sell agreement with disability buy-out insurance, you allow the insurance company to define what is considered disabled.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If a proper business valuation is not done, the Internal Revenue Service (IRS), or the surviving family members of the deceased owner, may challenge the value that the surviving owners have placed on it. In turn, this could lead to litigation. Determining business valuation is not an easy process, and it is generally recommended that it be done by a professional appraiser. There are a variety of methods and factors to consider when determining business valuation. For most businesses, a simple formula of assets minus liabilities (a book value formula) is not a complete assessment of value. To avoid conflict when the buy-sell agreement is triggered, it is important that all parties involved—owners, spouses, and any other family members—agree on the valuation method that is used.</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 lot of good buy-sell agreements have in a sense “gone bad” because they were either never funded or became underfunded as time went on and the value of the company grew. Agreements that were never funded are called “dry” buy-sell agreements. But even more basic than the funding, it’s also not uncommon to see good buy-sell agreements never even signed by the owners.</a:t>
            </a: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27</a:t>
            </a:fld>
            <a:endParaRPr lang="en-US"/>
          </a:p>
        </p:txBody>
      </p:sp>
    </p:spTree>
    <p:extLst>
      <p:ext uri="{BB962C8B-B14F-4D97-AF65-F5344CB8AC3E}">
        <p14:creationId xmlns:p14="http://schemas.microsoft.com/office/powerpoint/2010/main" val="2008466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Case Study 2</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5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Use a case study to see Rule # 4 applied in a scenario.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Open the floor up for discussion after reading the case study to the audience.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Case in</a:t>
            </a:r>
            <a:r>
              <a:rPr lang="en-US" altLang="en-US" baseline="0" dirty="0">
                <a:latin typeface="Arial" panose="020B0604020202020204" pitchFamily="34" charset="0"/>
                <a:ea typeface="ＭＳ Ｐゴシック" panose="020B0600070205080204" pitchFamily="34" charset="-128"/>
              </a:rPr>
              <a:t> point:</a:t>
            </a:r>
            <a:r>
              <a:rPr lang="en-US" altLang="en-US" dirty="0">
                <a:latin typeface="Arial" panose="020B0604020202020204" pitchFamily="34" charset="0"/>
                <a:ea typeface="ＭＳ Ｐゴシック" panose="020B0600070205080204" pitchFamily="34" charset="-128"/>
              </a:rPr>
              <a:t> Selzer v. Dunn (Ct. App. Texas Jan. 31, 2014) illustrated the impact an unsigned agreement can have on a business.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Owner A and Owner B were 50% owners in a cleaning business. They discussed entering into a cross purchase buy-sell arrangement numerous times, and even purchased the life insurance policies to fund the agreement, but never executed a written agreement. Each owner paid the policy premiums and each was the sole beneficiary on the other’s policy. Owner B died and the life insurance death benefit was paid to Owner A. Owner A refused to use the life insurance proceeds to buy-out the surviving heirs. Why?</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The trial court and appeals court both concluded that Owner A did not have to use the life insurance proceeds to buy-out the decedent’s shares of the business from his estate due to the fact that there was no binding buy-sell agreement signed by both parties. So, in the end, Owner A received the death benefit proceeds while Owner B’s estate received nothing for the deceased owner’s shares in the business. </a:t>
            </a: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28</a:t>
            </a:fld>
            <a:endParaRPr lang="en-US"/>
          </a:p>
        </p:txBody>
      </p:sp>
    </p:spTree>
    <p:extLst>
      <p:ext uri="{BB962C8B-B14F-4D97-AF65-F5344CB8AC3E}">
        <p14:creationId xmlns:p14="http://schemas.microsoft.com/office/powerpoint/2010/main" val="2966103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Rule #5: Review the plan at least every 3 years</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Outline why reviewing the plan periodically is important.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Review statistics and information in chart. </a:t>
            </a:r>
          </a:p>
          <a:p>
            <a:endParaRPr lang="en-US" altLang="en-US"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Any good agreement should be reviewed periodically. And, when it involves a succession plan and/or a buy-sell agreement, that review should happen at least every 3 years. The reality is that many agreements are “stale” agreements—the 2022 MassMutual Business Owner Perspectives Study tells us that nearly 1 out of every 2 agreements is in need of a review.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Changes in family relationships, such as divorce or children entering or leaving the business,</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changes in the ownership structure, and changes</a:t>
            </a:r>
            <a:r>
              <a:rPr lang="en-US" altLang="en-US" baseline="0" dirty="0">
                <a:latin typeface="Arial" panose="020B0604020202020204" pitchFamily="34" charset="0"/>
                <a:ea typeface="ＭＳ Ｐゴシック" panose="020B0600070205080204" pitchFamily="34" charset="-128"/>
              </a:rPr>
              <a:t> in the </a:t>
            </a:r>
            <a:r>
              <a:rPr lang="en-US" altLang="en-US" dirty="0">
                <a:latin typeface="Arial" panose="020B0604020202020204" pitchFamily="34" charset="0"/>
                <a:ea typeface="ＭＳ Ｐゴシック" panose="020B0600070205080204" pitchFamily="34" charset="-128"/>
              </a:rPr>
              <a:t>value of the business are some common reasons why you’d want to update your agreements. In addition, the funding mechanism for the agreements is just as critical and the research tells us that many agreements are underfunded or not funded at all. Funding buy-sell agreements with insurance products, specifically life insurance and disability buy-out insurance, is often the most effective method. The generally tax-free death benefit provided by life insurance makes it possible for the remaining owner to purchase the business interests of the departed owner’s family without liquidating business assets or taking cash out of the business. This allows the family to immediately receive full fair market value for the business and allows the remaining owner to continue the business operations.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When a business owner funds a buy-sell agreement with disability buy-out insurance, it can also help provide the funds necessary to facilitate the orderly transfer of ownership. The concept of disability as it relates to a partner’s active participation in a business is often far more difficult to define and describe than most other buy-sell triggering events. For purposes of the buy-sell agreement, a disability buy-sell policy can provide, not only the funding for a partner buy-out, but the definition of total disability as well. This allows the insurance carrier, acting as an objective third party, to determine if a disability has occurred.</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There is, of course, a cost. Premium dollars are an outlay with a delayed economic benefit. But this may be offset by the peace of mind attained by all parties when the buy-sell agreement is fully and properly funded.</a:t>
            </a:r>
            <a:endParaRPr lang="en-US" altLang="en-US" dirty="0">
              <a:latin typeface="Arial Narrow"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29</a:t>
            </a:fld>
            <a:endParaRPr lang="en-US"/>
          </a:p>
        </p:txBody>
      </p:sp>
    </p:spTree>
    <p:extLst>
      <p:ext uri="{BB962C8B-B14F-4D97-AF65-F5344CB8AC3E}">
        <p14:creationId xmlns:p14="http://schemas.microsoft.com/office/powerpoint/2010/main" val="338165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Attention Grabber Part I</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2-3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Set the tone for the training by introducing some staggering statistics.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Poll the audience as an attention grabber and way to encourage audience participation and engagement.  If there is only a small group audience, go around the room and ask each person to share an idea.  If it is a large group audience, call on a handful of people to share their ideas. If a white board is available, write each idea as it is shared.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The statistics on businesses surviving through multiple generations are staggering. Just making it to the second generation is a milestone event for a business. Making it to the third generation is rare and making it to the fourth generation is almost impossible. But why? Is anyone willing to share why they feel these statistics are so low?  </a:t>
            </a: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3</a:t>
            </a:fld>
            <a:endParaRPr lang="en-US"/>
          </a:p>
        </p:txBody>
      </p:sp>
    </p:spTree>
    <p:extLst>
      <p:ext uri="{BB962C8B-B14F-4D97-AF65-F5344CB8AC3E}">
        <p14:creationId xmlns:p14="http://schemas.microsoft.com/office/powerpoint/2010/main" val="2340684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Calibri" panose="020F0502020204030204" pitchFamily="34" charset="0"/>
                <a:ea typeface="ＭＳ Ｐゴシック" panose="020B0600070205080204" pitchFamily="34" charset="-128"/>
              </a:rPr>
              <a:t>Trusted Advisors </a:t>
            </a:r>
          </a:p>
          <a:p>
            <a:endParaRPr lang="en-US" altLang="en-US" b="1" dirty="0">
              <a:latin typeface="Calibri" panose="020F050202020403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List who a business owner can go to as a trusted advisor.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Note that business owners do not have to create and update their plans alone, and they should seek advice and guidance from the right people. </a:t>
            </a:r>
          </a:p>
          <a:p>
            <a:endParaRPr lang="en-US" altLang="en-US"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Business owners should not go through the process of crafting a succession plan alone. They should rely on a team of advisors to help draft, fund and review the document as necessary. However, according to the BEI 2019 Survey, very few have spoken to someone who might be considered experienced in the area of exit planning. The study shows that business owners may not have any idea who the right advisors are to help with this type of planning—with family members and business owner peers being 2 of their top 5 go-to resources.</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The reality is it takes a team of professionals to help with all of the aspects of succession planning we’ve talked about in this workshop. Lawyers, accountants, financial professionals, your family, and many more all will play a role in the creation and execution of your succession plan. It’s a process and you don’t have to go it alone. At the same time, consider the impact not planning could have on your business and on those who matter most to you. Evaluate what’s important, keep those critical items top of mind, and seek guidance from professionals who are best equipped to meet the needs of you and your business. After all, your business is vital to the livelihoods of your family, your employees, and your community. Shouldn’t you spend the same amount of effort protecting it as you did building it?</a:t>
            </a: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30</a:t>
            </a:fld>
            <a:endParaRPr lang="en-US"/>
          </a:p>
        </p:txBody>
      </p:sp>
    </p:spTree>
    <p:extLst>
      <p:ext uri="{BB962C8B-B14F-4D97-AF65-F5344CB8AC3E}">
        <p14:creationId xmlns:p14="http://schemas.microsoft.com/office/powerpoint/2010/main" val="467058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Section 1 Review</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Recap the key points learned in Section 1 to provide an opportunity for participants to reflect and ask questions.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Encourage the audience to call out questions they may have on any of the content covered before moving on to Section 2. If starting the next chapter immediately, offer 5-10 minute break before starting next section. </a:t>
            </a:r>
          </a:p>
          <a:p>
            <a:endParaRPr lang="en-US" dirty="0"/>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31</a:t>
            </a:fld>
            <a:endParaRPr lang="en-US"/>
          </a:p>
        </p:txBody>
      </p:sp>
    </p:spTree>
    <p:extLst>
      <p:ext uri="{BB962C8B-B14F-4D97-AF65-F5344CB8AC3E}">
        <p14:creationId xmlns:p14="http://schemas.microsoft.com/office/powerpoint/2010/main" val="1665289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32</a:t>
            </a:fld>
            <a:endParaRPr lang="en-US"/>
          </a:p>
        </p:txBody>
      </p:sp>
    </p:spTree>
    <p:extLst>
      <p:ext uri="{BB962C8B-B14F-4D97-AF65-F5344CB8AC3E}">
        <p14:creationId xmlns:p14="http://schemas.microsoft.com/office/powerpoint/2010/main" val="99609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Attention Grabber Part II</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Reveal reasons why businesses fail after the first generation and introduce key topics for this chapter.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Present information and acknowledge the audience’s ideas that were shared that align with these three reasons.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Few business owners have put any plans in place to ensure a seamless transition of their businesses for when the time comes. That includes planning for both a voluntary exit, such as retirement, or involuntary exit, such as death or disability. Only about half of business owners have any written succession plan in place and that</a:t>
            </a:r>
            <a:r>
              <a:rPr lang="en-US" altLang="en-US" baseline="0" dirty="0">
                <a:latin typeface="Arial" panose="020B0604020202020204" pitchFamily="34" charset="0"/>
                <a:ea typeface="ＭＳ Ｐゴシック" panose="020B0600070205080204" pitchFamily="34" charset="-128"/>
              </a:rPr>
              <a:t> includes a buy-sell agreement</a:t>
            </a:r>
            <a:r>
              <a:rPr lang="en-US" altLang="en-US" dirty="0">
                <a:latin typeface="Arial" panose="020B0604020202020204" pitchFamily="34" charset="0"/>
                <a:ea typeface="ＭＳ Ｐゴシック" panose="020B0600070205080204" pitchFamily="34" charset="-128"/>
              </a:rPr>
              <a:t>. We’ll discuss the differences between the two, and why they are both equally important, throughout the course of the workshop.</a:t>
            </a:r>
          </a:p>
          <a:p>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4</a:t>
            </a:fld>
            <a:endParaRPr lang="en-US"/>
          </a:p>
        </p:txBody>
      </p:sp>
    </p:spTree>
    <p:extLst>
      <p:ext uri="{BB962C8B-B14F-4D97-AF65-F5344CB8AC3E}">
        <p14:creationId xmlns:p14="http://schemas.microsoft.com/office/powerpoint/2010/main" val="215521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Common Barriers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Introduce common reasons/excuses business owners do not put plans in place.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List reasons. </a:t>
            </a:r>
          </a:p>
          <a:p>
            <a:endParaRPr lang="en-US" altLang="en-US" dirty="0">
              <a:latin typeface="Arial" panose="020B0604020202020204" pitchFamily="34" charset="0"/>
              <a:ea typeface="ＭＳ Ｐゴシック" panose="020B0600070205080204" pitchFamily="34" charset="-128"/>
            </a:endParaRPr>
          </a:p>
          <a:p>
            <a:pPr eaLnBrk="1" hangingPunct="1"/>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So why do business owners not have these important plans and agreements in place. It usually comes down to 3 issues: perceived need, lack of time, and lack of money.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Many business owners don’t think they need to think about protecting their businesses from the unexpected because they don’t believe the unthinkable will happen to them. But the reality is that just over 1 in 4 of today’s 20-year-olds will become disabled before reaching retirement age, according to the U.S. Social Security Administration. In addition, many business owners don’t think they need to think about exiting the business today because that’s something that’s not going to happen for many years down the road. According to a BEI 2019 Survey, 1 in 3 business owners say they will take the necessary actions when it is time to exit the business. That is</a:t>
            </a:r>
            <a:r>
              <a:rPr lang="en-US" altLang="en-US" baseline="0" dirty="0">
                <a:latin typeface="Arial" panose="020B0604020202020204" pitchFamily="34" charset="0"/>
                <a:ea typeface="ＭＳ Ｐゴシック" panose="020B0600070205080204" pitchFamily="34" charset="-128"/>
              </a:rPr>
              <a:t> too late.</a:t>
            </a:r>
            <a:endParaRPr lang="en-US" altLang="en-US" dirty="0">
              <a:latin typeface="Arial" panose="020B0604020202020204" pitchFamily="34" charset="0"/>
              <a:ea typeface="ＭＳ Ｐゴシック" panose="020B0600070205080204" pitchFamily="34" charset="-128"/>
            </a:endParaRP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Moreover, we know that business owners spend the majority of their time working </a:t>
            </a:r>
            <a:r>
              <a:rPr lang="en-US" altLang="en-US" u="sng" dirty="0">
                <a:latin typeface="Arial" panose="020B0604020202020204" pitchFamily="34" charset="0"/>
                <a:ea typeface="ＭＳ Ｐゴシック" panose="020B0600070205080204" pitchFamily="34" charset="-128"/>
              </a:rPr>
              <a:t>in</a:t>
            </a:r>
            <a:r>
              <a:rPr lang="en-US" altLang="en-US" dirty="0">
                <a:latin typeface="Arial" panose="020B0604020202020204" pitchFamily="34" charset="0"/>
                <a:ea typeface="ＭＳ Ｐゴシック" panose="020B0600070205080204" pitchFamily="34" charset="-128"/>
              </a:rPr>
              <a:t> their businesses instead of </a:t>
            </a:r>
            <a:r>
              <a:rPr lang="en-US" altLang="en-US" u="sng" dirty="0">
                <a:latin typeface="Arial" panose="020B0604020202020204" pitchFamily="34" charset="0"/>
                <a:ea typeface="ＭＳ Ｐゴシック" panose="020B0600070205080204" pitchFamily="34" charset="-128"/>
              </a:rPr>
              <a:t>on</a:t>
            </a:r>
            <a:r>
              <a:rPr lang="en-US" altLang="en-US" dirty="0">
                <a:latin typeface="Arial" panose="020B0604020202020204" pitchFamily="34" charset="0"/>
                <a:ea typeface="ＭＳ Ｐゴシック" panose="020B0600070205080204" pitchFamily="34" charset="-128"/>
              </a:rPr>
              <a:t> their businesses; evidenced by the fact that as many as 68% of owners consider exit planning a low priority compared to other business-related needs, according to the BEI 2019 Survey.</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Finally the cost of hiring professionals or purchasing products to protect the business and ensure its seamless transition is something they often say they can’t afford; often times because they are investing back</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into the business. But, can</a:t>
            </a:r>
            <a:r>
              <a:rPr lang="en-US" altLang="en-US" baseline="0" dirty="0">
                <a:latin typeface="Arial" panose="020B0604020202020204" pitchFamily="34" charset="0"/>
                <a:ea typeface="ＭＳ Ｐゴシック" panose="020B0600070205080204" pitchFamily="34" charset="-128"/>
              </a:rPr>
              <a:t> you think of a better </a:t>
            </a:r>
            <a:r>
              <a:rPr lang="en-US" altLang="en-US" dirty="0">
                <a:latin typeface="Arial" panose="020B0604020202020204" pitchFamily="34" charset="0"/>
                <a:ea typeface="ＭＳ Ｐゴシック" panose="020B0600070205080204" pitchFamily="34" charset="-128"/>
              </a:rPr>
              <a:t>way to invest in the business than to ensure its always there to provide income for you and your family, help you realize the retirement of your dreams, and provide jobs for your community and a legacy for multiple generations? </a:t>
            </a: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5</a:t>
            </a:fld>
            <a:endParaRPr lang="en-US"/>
          </a:p>
        </p:txBody>
      </p:sp>
    </p:spTree>
    <p:extLst>
      <p:ext uri="{BB962C8B-B14F-4D97-AF65-F5344CB8AC3E}">
        <p14:creationId xmlns:p14="http://schemas.microsoft.com/office/powerpoint/2010/main" val="480415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Planning is Not Optional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 minute</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Reiterate planning as being the key to success. Planning is not </a:t>
            </a:r>
            <a:r>
              <a:rPr lang="en-US" altLang="en-US" u="sng" dirty="0">
                <a:latin typeface="Arial" panose="020B0604020202020204" pitchFamily="34" charset="0"/>
                <a:ea typeface="ＭＳ Ｐゴシック" panose="020B0600070205080204" pitchFamily="34" charset="-128"/>
              </a:rPr>
              <a:t>optional</a:t>
            </a:r>
            <a:r>
              <a:rPr lang="en-US" altLang="en-US" dirty="0">
                <a:latin typeface="Arial" panose="020B0604020202020204" pitchFamily="34" charset="0"/>
                <a:ea typeface="ＭＳ Ｐゴシック" panose="020B0600070205080204" pitchFamily="34" charset="-128"/>
              </a:rPr>
              <a:t>.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Review data from bar graph.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Effective business planning is critical to ensure a seamless transfer of the business when the time comes. And even though few have concrete plans in place today, business owners say they recognize the importance of  planning, with 80% saying that a successful exit will result from planning and action items they implement, according to the BEI 2019 Survey. As you can see, owners have begun to take some of the necessary steps toward building a sound plan, but when it comes to putting it in writing, that’s where the actions typically end.</a:t>
            </a:r>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6</a:t>
            </a:fld>
            <a:endParaRPr lang="en-US"/>
          </a:p>
        </p:txBody>
      </p:sp>
    </p:spTree>
    <p:extLst>
      <p:ext uri="{BB962C8B-B14F-4D97-AF65-F5344CB8AC3E}">
        <p14:creationId xmlns:p14="http://schemas.microsoft.com/office/powerpoint/2010/main" val="1777486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Succession Planning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Provide a high-level overview of succession planning.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Present information and emphasize the need to plan for voluntarily and involuntarily exiting your business.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So, what is succession planning? How is it defined? Let’s look at this very basic definition of succession planning from </a:t>
            </a:r>
            <a:r>
              <a:rPr lang="en-US" altLang="en-US" i="1" dirty="0">
                <a:latin typeface="Arial" panose="020B0604020202020204" pitchFamily="34" charset="0"/>
                <a:ea typeface="ＭＳ Ｐゴシック" panose="020B0600070205080204" pitchFamily="34" charset="-128"/>
              </a:rPr>
              <a:t>Entrepreneur</a:t>
            </a:r>
            <a:r>
              <a:rPr lang="en-US" altLang="en-US" dirty="0">
                <a:latin typeface="Arial" panose="020B0604020202020204" pitchFamily="34" charset="0"/>
                <a:ea typeface="ＭＳ Ｐゴシック" panose="020B0600070205080204" pitchFamily="34" charset="-128"/>
              </a:rPr>
              <a:t>. “The process of planning for the day a business owner decides to step down from their leadership role in the business.” Now let’s make some important modifications. [click to animate slide] First,</a:t>
            </a:r>
            <a:r>
              <a:rPr lang="en-US" altLang="en-US" baseline="0"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it must be a written plan. Secondly, you can’t just plan for when you want to step away from the business, you must also plan for when you may be forced to step away.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Next, unlike a large corporation, in a closely-held or family business it’s not just about who will take on the leadership roles, which are very important, but it also involves planning for the future ownership structure. According</a:t>
            </a:r>
            <a:r>
              <a:rPr lang="en-US" altLang="en-US" baseline="0" dirty="0">
                <a:latin typeface="Arial" panose="020B0604020202020204" pitchFamily="34" charset="0"/>
                <a:ea typeface="ＭＳ Ｐゴシック" panose="020B0600070205080204" pitchFamily="34" charset="-128"/>
              </a:rPr>
              <a:t> to the Exit Planning Institute’s “State of Owner Readiness” 2018 survey, half of business owner’s transition plans do not differentiate between management and ownership transitions. Also, think about w</a:t>
            </a:r>
            <a:r>
              <a:rPr lang="en-US" altLang="en-US" dirty="0">
                <a:latin typeface="Arial" panose="020B0604020202020204" pitchFamily="34" charset="0"/>
                <a:ea typeface="ＭＳ Ｐゴシック" panose="020B0600070205080204" pitchFamily="34" charset="-128"/>
              </a:rPr>
              <a:t>ho should even have an ownership stake in the company and how will that ownership ultimately change hands? And finally, its important to reiterate the fact that departure can be voluntary or involuntary. Remember, we will all exit our business at some point in time, either by design or by default, and a succession plan helps ensure that you have control over how your business transfers to the next owners and leaders.</a:t>
            </a:r>
          </a:p>
          <a:p>
            <a:endParaRPr lang="en-US" dirty="0"/>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7</a:t>
            </a:fld>
            <a:endParaRPr lang="en-US"/>
          </a:p>
        </p:txBody>
      </p:sp>
    </p:spTree>
    <p:extLst>
      <p:ext uri="{BB962C8B-B14F-4D97-AF65-F5344CB8AC3E}">
        <p14:creationId xmlns:p14="http://schemas.microsoft.com/office/powerpoint/2010/main" val="335710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Topic:  </a:t>
            </a:r>
            <a:r>
              <a:rPr lang="en-US" dirty="0"/>
              <a:t>Elements of a Succession Plan </a:t>
            </a:r>
          </a:p>
          <a:p>
            <a:pPr>
              <a:defRPr/>
            </a:pPr>
            <a:endParaRPr lang="en-US" dirty="0"/>
          </a:p>
          <a:p>
            <a:pPr>
              <a:defRPr/>
            </a:pPr>
            <a:r>
              <a:rPr lang="en-US" b="1" dirty="0"/>
              <a:t>Time:</a:t>
            </a:r>
            <a:r>
              <a:rPr lang="en-US" dirty="0"/>
              <a:t> 2-3 minutes</a:t>
            </a:r>
          </a:p>
          <a:p>
            <a:pPr>
              <a:defRPr/>
            </a:pPr>
            <a:endParaRPr lang="en-US" dirty="0"/>
          </a:p>
          <a:p>
            <a:pPr>
              <a:defRPr/>
            </a:pPr>
            <a:r>
              <a:rPr lang="en-US" b="1" dirty="0"/>
              <a:t>Purpose:</a:t>
            </a:r>
            <a:r>
              <a:rPr lang="en-US" dirty="0"/>
              <a:t> Outline what is included in a good succession plan. </a:t>
            </a:r>
          </a:p>
          <a:p>
            <a:pPr>
              <a:defRPr/>
            </a:pPr>
            <a:endParaRPr lang="en-US" dirty="0"/>
          </a:p>
          <a:p>
            <a:pPr>
              <a:defRPr/>
            </a:pPr>
            <a:r>
              <a:rPr lang="en-US" b="1" dirty="0"/>
              <a:t>Teaching Tip: </a:t>
            </a:r>
            <a:r>
              <a:rPr lang="en-US" dirty="0"/>
              <a:t>After presenting information, check in with the audience to see if there are any questions regarding these key components of a succession plan. </a:t>
            </a:r>
          </a:p>
          <a:p>
            <a:pPr>
              <a:defRPr/>
            </a:pPr>
            <a:endParaRPr lang="en-US" altLang="en-US" dirty="0">
              <a:latin typeface="Arial" panose="020B0604020202020204" pitchFamily="34" charset="0"/>
              <a:ea typeface="ＭＳ Ｐゴシック" panose="020B0600070205080204" pitchFamily="34" charset="-128"/>
            </a:endParaRPr>
          </a:p>
          <a:p>
            <a:pPr>
              <a:defRPr/>
            </a:pPr>
            <a:r>
              <a:rPr lang="en-US" altLang="en-US" b="1" dirty="0">
                <a:latin typeface="Arial" panose="020B0604020202020204" pitchFamily="34" charset="0"/>
                <a:ea typeface="ＭＳ Ｐゴシック" panose="020B0600070205080204" pitchFamily="34" charset="-128"/>
              </a:rPr>
              <a:t>Speaking Notes: </a:t>
            </a:r>
            <a:r>
              <a:rPr lang="en-US" altLang="en-US" dirty="0">
                <a:ea typeface="ＭＳ Ｐゴシック" pitchFamily="34" charset="-128"/>
              </a:rPr>
              <a:t>Like any strategy your business may already have in place, a succession plan follows the same principles. It should address the who, what, when, where, why and how. Your professional advisors will be able to provide you with detailed guidance on setting up a succession plan customized for you and your business,</a:t>
            </a:r>
            <a:r>
              <a:rPr lang="en-US" altLang="en-US" baseline="0" dirty="0">
                <a:ea typeface="ＭＳ Ｐゴシック" pitchFamily="34" charset="-128"/>
              </a:rPr>
              <a:t> b</a:t>
            </a:r>
            <a:r>
              <a:rPr lang="en-US" altLang="en-US" dirty="0">
                <a:ea typeface="ＭＳ Ｐゴシック" pitchFamily="34" charset="-128"/>
              </a:rPr>
              <a:t>ut all good succession plans should address the following:</a:t>
            </a:r>
          </a:p>
          <a:p>
            <a:pPr marL="171450" indent="-171450" eaLnBrk="1" hangingPunct="1">
              <a:buFont typeface="Arial" panose="020B0604020202020204" pitchFamily="34" charset="0"/>
              <a:buChar char="•"/>
              <a:defRPr/>
            </a:pPr>
            <a:r>
              <a:rPr lang="en-US" altLang="en-US" dirty="0">
                <a:ea typeface="ＭＳ Ｐゴシック" pitchFamily="34" charset="-128"/>
              </a:rPr>
              <a:t>Your goals: Identify what you want to get out of the business when you retire.</a:t>
            </a:r>
          </a:p>
          <a:p>
            <a:pPr marL="171450" indent="-171450" eaLnBrk="1" hangingPunct="1">
              <a:buFont typeface="Arial" panose="020B0604020202020204" pitchFamily="34" charset="0"/>
              <a:buChar char="•"/>
              <a:defRPr/>
            </a:pPr>
            <a:r>
              <a:rPr lang="en-US" altLang="en-US" dirty="0">
                <a:ea typeface="ＭＳ Ｐゴシック" pitchFamily="34" charset="-128"/>
              </a:rPr>
              <a:t>Your successor(s): Choose who will be taking over for you</a:t>
            </a:r>
            <a:r>
              <a:rPr lang="en-US" altLang="en-US" baseline="0" dirty="0">
                <a:ea typeface="ＭＳ Ｐゴシック" pitchFamily="34" charset="-128"/>
              </a:rPr>
              <a:t> and o</a:t>
            </a:r>
            <a:r>
              <a:rPr lang="en-US" altLang="en-US" dirty="0">
                <a:ea typeface="ＭＳ Ｐゴシック" pitchFamily="34" charset="-128"/>
              </a:rPr>
              <a:t>utline a plan to ensure they are properly prepared.</a:t>
            </a:r>
          </a:p>
          <a:p>
            <a:pPr marL="171450" indent="-171450" eaLnBrk="1" hangingPunct="1">
              <a:buFont typeface="Arial" panose="020B0604020202020204" pitchFamily="34" charset="0"/>
              <a:buChar char="•"/>
              <a:defRPr/>
            </a:pPr>
            <a:r>
              <a:rPr lang="en-US" altLang="en-US" dirty="0">
                <a:ea typeface="ＭＳ Ｐゴシック" pitchFamily="34" charset="-128"/>
              </a:rPr>
              <a:t>Ownership: If the company will have multiple owners in the future, specify their ownership roles and percentages.</a:t>
            </a:r>
          </a:p>
          <a:p>
            <a:pPr marL="171450" indent="-171450" eaLnBrk="1" hangingPunct="1">
              <a:buFont typeface="Arial" panose="020B0604020202020204" pitchFamily="34" charset="0"/>
              <a:buChar char="•"/>
              <a:defRPr/>
            </a:pPr>
            <a:r>
              <a:rPr lang="en-US" altLang="en-US" dirty="0">
                <a:ea typeface="ＭＳ Ｐゴシック" pitchFamily="34" charset="-128"/>
              </a:rPr>
              <a:t>Management: Define steps needed to keep vital, non-owner management in place so they stay</a:t>
            </a:r>
            <a:r>
              <a:rPr lang="en-US" altLang="en-US" baseline="0" dirty="0">
                <a:ea typeface="ＭＳ Ｐゴシック" pitchFamily="34" charset="-128"/>
              </a:rPr>
              <a:t> onboard through the</a:t>
            </a:r>
            <a:r>
              <a:rPr lang="en-US" altLang="en-US" dirty="0">
                <a:ea typeface="ＭＳ Ｐゴシック" pitchFamily="34" charset="-128"/>
              </a:rPr>
              <a:t> transition and beyond. </a:t>
            </a:r>
          </a:p>
          <a:p>
            <a:pPr marL="171450" indent="-171450" eaLnBrk="1" hangingPunct="1">
              <a:buFont typeface="Arial" panose="020B0604020202020204" pitchFamily="34" charset="0"/>
              <a:buChar char="•"/>
              <a:defRPr/>
            </a:pPr>
            <a:r>
              <a:rPr lang="en-US" altLang="en-US" dirty="0">
                <a:ea typeface="ＭＳ Ｐゴシック" pitchFamily="34" charset="-128"/>
              </a:rPr>
              <a:t>Transfer: Determine when and how the transition will take place and what needs to happen leading up to that time.</a:t>
            </a:r>
          </a:p>
          <a:p>
            <a:pPr marL="171450" indent="-171450" eaLnBrk="1" hangingPunct="1">
              <a:buFont typeface="Arial" panose="020B0604020202020204" pitchFamily="34" charset="0"/>
              <a:buChar char="•"/>
              <a:defRPr/>
            </a:pPr>
            <a:r>
              <a:rPr lang="en-US" altLang="en-US" dirty="0">
                <a:ea typeface="ＭＳ Ｐゴシック" pitchFamily="34" charset="-128"/>
              </a:rPr>
              <a:t>Finances: Identify where the funds will come from to buy you out; calculate what taxes will be due and what will be the effect on your personal estate plan.</a:t>
            </a:r>
          </a:p>
          <a:p>
            <a:pPr marL="171450" indent="-171450" eaLnBrk="1" hangingPunct="1">
              <a:buFont typeface="Arial" panose="020B0604020202020204" pitchFamily="34" charset="0"/>
              <a:buChar char="•"/>
              <a:defRPr/>
            </a:pPr>
            <a:endParaRPr lang="en-US" altLang="en-US" dirty="0">
              <a:ea typeface="ＭＳ Ｐゴシック" pitchFamily="34" charset="-128"/>
            </a:endParaRPr>
          </a:p>
          <a:p>
            <a:pPr eaLnBrk="1" hangingPunct="1">
              <a:buFont typeface="Arial" panose="020B0604020202020204" pitchFamily="34" charset="0"/>
              <a:buNone/>
              <a:defRPr/>
            </a:pPr>
            <a:r>
              <a:rPr lang="en-US" altLang="en-US" dirty="0">
                <a:ea typeface="ＭＳ Ｐゴシック" pitchFamily="34" charset="-128"/>
              </a:rPr>
              <a:t>And finally, everything must be documented and communicated to all parties who may be impacted by your succession plan (family members, key employees, trusted advisors, etc.)</a:t>
            </a:r>
          </a:p>
          <a:p>
            <a:endParaRPr lang="en-US" dirty="0"/>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8</a:t>
            </a:fld>
            <a:endParaRPr lang="en-US"/>
          </a:p>
        </p:txBody>
      </p:sp>
    </p:spTree>
    <p:extLst>
      <p:ext uri="{BB962C8B-B14F-4D97-AF65-F5344CB8AC3E}">
        <p14:creationId xmlns:p14="http://schemas.microsoft.com/office/powerpoint/2010/main" val="424576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rPr>
              <a:t>Topic:  </a:t>
            </a:r>
            <a:r>
              <a:rPr lang="en-US" altLang="en-US" dirty="0">
                <a:latin typeface="Arial" panose="020B0604020202020204" pitchFamily="34" charset="0"/>
                <a:ea typeface="ＭＳ Ｐゴシック" panose="020B0600070205080204" pitchFamily="34" charset="-128"/>
              </a:rPr>
              <a:t>The “Simple Steps” of Succession Planning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Time:</a:t>
            </a:r>
            <a:r>
              <a:rPr lang="en-US" altLang="en-US" dirty="0">
                <a:latin typeface="Arial" panose="020B0604020202020204" pitchFamily="34" charset="0"/>
                <a:ea typeface="ＭＳ Ｐゴシック" panose="020B0600070205080204" pitchFamily="34" charset="-128"/>
              </a:rPr>
              <a:t> 1-2 minutes</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Purpose:</a:t>
            </a:r>
            <a:r>
              <a:rPr lang="en-US" altLang="en-US" dirty="0">
                <a:latin typeface="Arial" panose="020B0604020202020204" pitchFamily="34" charset="0"/>
                <a:ea typeface="ＭＳ Ｐゴシック" panose="020B0600070205080204" pitchFamily="34" charset="-128"/>
              </a:rPr>
              <a:t> Outline what is included in a good succession plan.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Teaching Tip: </a:t>
            </a:r>
            <a:r>
              <a:rPr lang="en-US" altLang="en-US" dirty="0">
                <a:latin typeface="Arial" panose="020B0604020202020204" pitchFamily="34" charset="0"/>
                <a:ea typeface="ＭＳ Ｐゴシック" panose="020B0600070205080204" pitchFamily="34" charset="-128"/>
              </a:rPr>
              <a:t>After presenting information, check in with the audience to see if there are any questions regarding these key components of a succession plan. </a:t>
            </a:r>
          </a:p>
          <a:p>
            <a:endParaRPr lang="en-US" altLang="en-US" dirty="0">
              <a:latin typeface="Arial" panose="020B0604020202020204" pitchFamily="34" charset="0"/>
              <a:ea typeface="ＭＳ Ｐゴシック" panose="020B0600070205080204" pitchFamily="34" charset="-128"/>
            </a:endParaRPr>
          </a:p>
          <a:p>
            <a:r>
              <a:rPr lang="en-US" altLang="en-US" b="1" dirty="0">
                <a:latin typeface="Arial" panose="020B0604020202020204" pitchFamily="34" charset="0"/>
                <a:ea typeface="ＭＳ Ｐゴシック" panose="020B0600070205080204" pitchFamily="34" charset="-128"/>
              </a:rPr>
              <a:t>Speaking Notes: </a:t>
            </a:r>
            <a:r>
              <a:rPr lang="en-US" altLang="en-US" dirty="0">
                <a:latin typeface="Arial" panose="020B0604020202020204" pitchFamily="34" charset="0"/>
                <a:ea typeface="ＭＳ Ｐゴシック" panose="020B0600070205080204" pitchFamily="34" charset="-128"/>
              </a:rPr>
              <a:t>There are a few “simple steps” to keep in mind when creating your succession plan. </a:t>
            </a:r>
            <a:r>
              <a:rPr lang="en-US" altLang="en-US" sz="1200" dirty="0">
                <a:latin typeface="Arial" panose="020B0604020202020204" pitchFamily="34" charset="0"/>
                <a:ea typeface="ＭＳ Ｐゴシック" panose="020B0600070205080204" pitchFamily="34" charset="-128"/>
              </a:rPr>
              <a:t>We will go through each one in greater detail throughout the workshop.</a:t>
            </a:r>
          </a:p>
          <a:p>
            <a:pPr eaLnBrk="1" hangingPunct="1"/>
            <a:endParaRPr lang="en-US" altLang="en-US" sz="1200" dirty="0">
              <a:latin typeface="Arial" panose="020B0604020202020204" pitchFamily="34" charset="0"/>
              <a:ea typeface="ＭＳ Ｐゴシック" panose="020B0600070205080204" pitchFamily="34" charset="-128"/>
            </a:endParaRPr>
          </a:p>
          <a:p>
            <a:pPr eaLnBrk="1" hangingPunct="1"/>
            <a:r>
              <a:rPr lang="en-US" altLang="en-US" sz="1200" dirty="0">
                <a:latin typeface="Arial" panose="020B0604020202020204" pitchFamily="34" charset="0"/>
                <a:ea typeface="ＭＳ Ｐゴシック" panose="020B0600070205080204" pitchFamily="34" charset="-128"/>
              </a:rPr>
              <a:t>First, you must know all of the options for exiting you business and the pros and cons of each. You may have a strong desire to transition the business to a family member. But before settling on that course of action, take a look at all of the available exit strategies so you can make a truly informed decision.</a:t>
            </a:r>
          </a:p>
          <a:p>
            <a:pPr eaLnBrk="1" hangingPunct="1"/>
            <a:endParaRPr lang="en-US" altLang="en-US" sz="1200" dirty="0">
              <a:latin typeface="Arial" panose="020B0604020202020204" pitchFamily="34" charset="0"/>
              <a:ea typeface="ＭＳ Ｐゴシック" panose="020B0600070205080204" pitchFamily="34" charset="-128"/>
            </a:endParaRPr>
          </a:p>
          <a:p>
            <a:pPr eaLnBrk="1" hangingPunct="1"/>
            <a:r>
              <a:rPr lang="en-US" altLang="en-US" sz="1200" dirty="0">
                <a:latin typeface="Arial" panose="020B0604020202020204" pitchFamily="34" charset="0"/>
                <a:ea typeface="ＭＳ Ｐゴシック" panose="020B0600070205080204" pitchFamily="34" charset="-128"/>
              </a:rPr>
              <a:t>Second, you must know the true value of the business and have that in writing as well. Warren Buffet says, business valuation is at the heart of investing and risk management and without it you are blind. It is also the foundation of a good succession, retirement and estate plan. You can’t do any of those properly without knowing what your business is worth.</a:t>
            </a:r>
          </a:p>
          <a:p>
            <a:pPr eaLnBrk="1" hangingPunct="1"/>
            <a:endParaRPr lang="en-US" altLang="en-US" sz="1200" dirty="0">
              <a:latin typeface="Arial" panose="020B0604020202020204" pitchFamily="34" charset="0"/>
              <a:ea typeface="ＭＳ Ｐゴシック" panose="020B0600070205080204" pitchFamily="34" charset="-128"/>
            </a:endParaRPr>
          </a:p>
          <a:p>
            <a:pPr eaLnBrk="1" hangingPunct="1"/>
            <a:r>
              <a:rPr lang="en-US" altLang="en-US" sz="1200" dirty="0">
                <a:latin typeface="Arial" panose="020B0604020202020204" pitchFamily="34" charset="0"/>
                <a:ea typeface="ＭＳ Ｐゴシック" panose="020B0600070205080204" pitchFamily="34" charset="-128"/>
              </a:rPr>
              <a:t>Third, select and prepare the right successor and make everyone aware of who that person is. You can create the most perfectly documented succession plan, but if the right people are not in place to continue running the business when you are gone, it will fail. Successor development is a rigorous process that must begin many years before the business ever changes hands.</a:t>
            </a:r>
          </a:p>
          <a:p>
            <a:pPr eaLnBrk="1" hangingPunct="1"/>
            <a:endParaRPr lang="en-US" altLang="en-US" sz="1200" dirty="0">
              <a:latin typeface="Arial" panose="020B0604020202020204" pitchFamily="34" charset="0"/>
              <a:ea typeface="ＭＳ Ｐゴシック" panose="020B0600070205080204" pitchFamily="34" charset="-128"/>
            </a:endParaRPr>
          </a:p>
          <a:p>
            <a:pPr eaLnBrk="1" hangingPunct="1"/>
            <a:r>
              <a:rPr lang="en-US" altLang="en-US" sz="1200" dirty="0">
                <a:latin typeface="Arial" panose="020B0604020202020204" pitchFamily="34" charset="0"/>
                <a:ea typeface="ＭＳ Ｐゴシック" panose="020B0600070205080204" pitchFamily="34" charset="-128"/>
              </a:rPr>
              <a:t>Next, all agreements must be in writing and funded properly in accordance with the current value of the business. </a:t>
            </a:r>
          </a:p>
          <a:p>
            <a:pPr eaLnBrk="1" hangingPunct="1"/>
            <a:endParaRPr lang="en-US" altLang="en-US" sz="1200" dirty="0">
              <a:latin typeface="Arial" panose="020B0604020202020204" pitchFamily="34" charset="0"/>
              <a:ea typeface="ＭＳ Ｐゴシック" panose="020B0600070205080204" pitchFamily="34" charset="-128"/>
            </a:endParaRPr>
          </a:p>
          <a:p>
            <a:pPr eaLnBrk="1" hangingPunct="1"/>
            <a:r>
              <a:rPr lang="en-US" altLang="en-US" sz="1200" dirty="0">
                <a:latin typeface="Arial" panose="020B0604020202020204" pitchFamily="34" charset="0"/>
                <a:ea typeface="ＭＳ Ｐゴシック" panose="020B0600070205080204" pitchFamily="34" charset="-128"/>
              </a:rPr>
              <a:t>Finally, all succession plans must be reviewed periodically, at least every three year. This gives you the opportunity to make any updates that are needed. Maybe to the valuation of the business, or if any relationships in the family have changed or key employees have left the company.</a:t>
            </a:r>
          </a:p>
          <a:p>
            <a:pPr eaLnBrk="1" hangingPunct="1">
              <a:spcBef>
                <a:spcPct val="50000"/>
              </a:spcBef>
              <a:buClr>
                <a:schemeClr val="bg1"/>
              </a:buClr>
              <a:buFont typeface="+mj-lt"/>
              <a:buNone/>
            </a:pPr>
            <a:endParaRPr lang="en-US" altLang="en-US" sz="1200" i="1" dirty="0">
              <a:latin typeface="Calibri" panose="020F0502020204030204" pitchFamily="34" charset="0"/>
              <a:ea typeface="ＭＳ Ｐゴシック" panose="020B0600070205080204" pitchFamily="34" charset="-128"/>
            </a:endParaRPr>
          </a:p>
          <a:p>
            <a:pPr eaLnBrk="1" hangingPunct="1">
              <a:spcBef>
                <a:spcPct val="50000"/>
              </a:spcBef>
              <a:buClr>
                <a:schemeClr val="bg1"/>
              </a:buClr>
              <a:buFont typeface="+mj-lt"/>
              <a:buNone/>
            </a:pPr>
            <a:r>
              <a:rPr lang="en-US" altLang="en-US" sz="1200" dirty="0">
                <a:latin typeface="Calibri" panose="020F0502020204030204" pitchFamily="34" charset="0"/>
                <a:ea typeface="ＭＳ Ｐゴシック" panose="020B0600070205080204" pitchFamily="34" charset="-128"/>
              </a:rPr>
              <a:t>Now let’s take a closer look at each of these rules. </a:t>
            </a:r>
          </a:p>
          <a:p>
            <a:endParaRPr lang="en-US" altLang="en-US" dirty="0">
              <a:latin typeface="Arial" panose="020B0604020202020204" pitchFamily="34" charset="0"/>
              <a:ea typeface="ＭＳ Ｐゴシック" panose="020B0600070205080204" pitchFamily="34"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fld id="{569D3969-4ACD-1C4F-98E8-3EF6345B62E8}" type="slidenum">
              <a:rPr lang="en-US" smtClean="0"/>
              <a:t>9</a:t>
            </a:fld>
            <a:endParaRPr lang="en-US"/>
          </a:p>
        </p:txBody>
      </p:sp>
    </p:spTree>
    <p:extLst>
      <p:ext uri="{BB962C8B-B14F-4D97-AF65-F5344CB8AC3E}">
        <p14:creationId xmlns:p14="http://schemas.microsoft.com/office/powerpoint/2010/main" val="348433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ACDA-F855-1740-8DDA-BB9E8B7FFE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3DAA0-7391-BA45-8A4D-B19D83356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F92034-A74A-B241-A540-E50438C93132}"/>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5" name="Footer Placeholder 4">
            <a:extLst>
              <a:ext uri="{FF2B5EF4-FFF2-40B4-BE49-F238E27FC236}">
                <a16:creationId xmlns:a16="http://schemas.microsoft.com/office/drawing/2014/main" id="{76D8FCE7-590D-E049-8B91-77E103263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184E2-51C4-CD4C-820A-1D5CE5CD8542}"/>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389545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D9B8-41AB-A644-9C16-4F9781E5DC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372C8B-FF31-1440-B36E-C1CED3B33A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D92D61-8AB2-A14D-A571-4B55608FC740}"/>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5" name="Footer Placeholder 4">
            <a:extLst>
              <a:ext uri="{FF2B5EF4-FFF2-40B4-BE49-F238E27FC236}">
                <a16:creationId xmlns:a16="http://schemas.microsoft.com/office/drawing/2014/main" id="{5AB38370-4B66-124E-9194-D89FDDC01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1B01F-F839-224F-91DC-A8195A79ABEA}"/>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2477265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A2AF2-049C-3C43-B245-77BE6DA2C2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B23110-B04C-E04F-B163-445EEE5483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4C7E0-8808-C148-BE8A-702E7C2CB9AA}"/>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5" name="Footer Placeholder 4">
            <a:extLst>
              <a:ext uri="{FF2B5EF4-FFF2-40B4-BE49-F238E27FC236}">
                <a16:creationId xmlns:a16="http://schemas.microsoft.com/office/drawing/2014/main" id="{42E5C915-BF8D-FA41-B18D-37FDD3400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C4486-CD57-4140-85B6-1184C0290F43}"/>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8186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F0C3-4D11-2640-A37B-A439DE3C96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47190-7D97-3A47-853A-F2551A421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3C37C-7D08-F84F-892E-3EE6274C480A}"/>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5" name="Footer Placeholder 4">
            <a:extLst>
              <a:ext uri="{FF2B5EF4-FFF2-40B4-BE49-F238E27FC236}">
                <a16:creationId xmlns:a16="http://schemas.microsoft.com/office/drawing/2014/main" id="{73054B5C-8847-794C-A725-CC8EF5CC15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6FF06-5536-C643-9D1B-6ED6913609B5}"/>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221081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1B07-EE89-A34C-8CB0-44D507E887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340A-DF89-2C46-B688-A684D2E6BF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15E4F4-6578-5744-B2BF-E31DD91FAEC5}"/>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5" name="Footer Placeholder 4">
            <a:extLst>
              <a:ext uri="{FF2B5EF4-FFF2-40B4-BE49-F238E27FC236}">
                <a16:creationId xmlns:a16="http://schemas.microsoft.com/office/drawing/2014/main" id="{676F4355-4E38-6543-978B-1C2053B1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9A9A2-11D5-D644-A2CB-76538C110F97}"/>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195699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890D5-6E92-4E40-915F-AD7749E67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A0BA17-7FD5-4D4C-B477-E74CD3CC7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CC5A5-B602-2D40-85B4-5FC47F947B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24CFB-5DAB-C94D-B50B-8908EEB6BB3A}"/>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6" name="Footer Placeholder 5">
            <a:extLst>
              <a:ext uri="{FF2B5EF4-FFF2-40B4-BE49-F238E27FC236}">
                <a16:creationId xmlns:a16="http://schemas.microsoft.com/office/drawing/2014/main" id="{91FFBDD8-4F96-4E4D-B015-864CBD4C1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108E8-8C7D-844B-A601-DA71EE8365CF}"/>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668046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0D0E-2A6F-CC45-9166-4A47A5EF1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B471F-D84A-2A4C-8126-764820366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02ED6-4700-624F-A2BF-25C85365E8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5420FF-A2CB-D940-A9F6-1171EA8F8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87569-277D-C049-A8AF-A3825032D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925729-EE6C-A64B-99ED-D021323A6000}"/>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8" name="Footer Placeholder 7">
            <a:extLst>
              <a:ext uri="{FF2B5EF4-FFF2-40B4-BE49-F238E27FC236}">
                <a16:creationId xmlns:a16="http://schemas.microsoft.com/office/drawing/2014/main" id="{7E8ADDB6-B937-CC42-8486-78E65A6E0F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BC1480-7B7E-9942-BB1A-97A5D4FD34FC}"/>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67127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154F-F747-DF45-90AC-1DA38C069A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FF5E0-512F-6345-94E7-0F8E83D34818}"/>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4" name="Footer Placeholder 3">
            <a:extLst>
              <a:ext uri="{FF2B5EF4-FFF2-40B4-BE49-F238E27FC236}">
                <a16:creationId xmlns:a16="http://schemas.microsoft.com/office/drawing/2014/main" id="{09843C8E-7AC5-7C46-B309-8CEA02A50B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067A84-7D19-4B4F-9B4D-AD0FEF6C02AA}"/>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65004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5388E-F334-354E-AF41-26C34D8C7C78}"/>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3" name="Footer Placeholder 2">
            <a:extLst>
              <a:ext uri="{FF2B5EF4-FFF2-40B4-BE49-F238E27FC236}">
                <a16:creationId xmlns:a16="http://schemas.microsoft.com/office/drawing/2014/main" id="{3DCAC1B7-D18D-C744-AFB5-6DC12354BF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C24B2-FFBF-AE4A-BDD7-E600F36FDB12}"/>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370097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2E0BD-6C40-5D4C-9E1C-ECE51F003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340DF6-AC20-2C4F-8F29-4D12A8C238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8E9E62-7B34-824D-8D41-47FFA6194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66E21-0A04-154B-9B86-7DC1F18829C9}"/>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6" name="Footer Placeholder 5">
            <a:extLst>
              <a:ext uri="{FF2B5EF4-FFF2-40B4-BE49-F238E27FC236}">
                <a16:creationId xmlns:a16="http://schemas.microsoft.com/office/drawing/2014/main" id="{B89E7BCC-A24C-364A-83F6-C539F77C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0C853-E77E-1943-B4BB-2DFB8C32AC75}"/>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1332779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5942-F947-5049-8643-ADD9A2616F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00964-413F-3043-8C36-C675A6EE1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F34915-F424-6247-ADE8-A7ACD5782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BE419-169B-B148-A70C-773161AF1701}"/>
              </a:ext>
            </a:extLst>
          </p:cNvPr>
          <p:cNvSpPr>
            <a:spLocks noGrp="1"/>
          </p:cNvSpPr>
          <p:nvPr>
            <p:ph type="dt" sz="half" idx="10"/>
          </p:nvPr>
        </p:nvSpPr>
        <p:spPr/>
        <p:txBody>
          <a:bodyPr/>
          <a:lstStyle/>
          <a:p>
            <a:fld id="{F405F44A-F603-9442-96F7-B26337E6CC7F}" type="datetimeFigureOut">
              <a:rPr lang="en-US" smtClean="0"/>
              <a:t>3/25/2023</a:t>
            </a:fld>
            <a:endParaRPr lang="en-US"/>
          </a:p>
        </p:txBody>
      </p:sp>
      <p:sp>
        <p:nvSpPr>
          <p:cNvPr id="6" name="Footer Placeholder 5">
            <a:extLst>
              <a:ext uri="{FF2B5EF4-FFF2-40B4-BE49-F238E27FC236}">
                <a16:creationId xmlns:a16="http://schemas.microsoft.com/office/drawing/2014/main" id="{7816B184-4DDD-F44C-90F1-E832D59E4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D3398D-A9D8-4048-B947-21B1CD702A1D}"/>
              </a:ext>
            </a:extLst>
          </p:cNvPr>
          <p:cNvSpPr>
            <a:spLocks noGrp="1"/>
          </p:cNvSpPr>
          <p:nvPr>
            <p:ph type="sldNum" sz="quarter" idx="12"/>
          </p:nvPr>
        </p:nvSpPr>
        <p:spPr/>
        <p:txBody>
          <a:bodyPr/>
          <a:lstStyle/>
          <a:p>
            <a:fld id="{8F6F57BC-7235-344B-9FEE-A03B69515E6A}" type="slidenum">
              <a:rPr lang="en-US" smtClean="0"/>
              <a:t>‹#›</a:t>
            </a:fld>
            <a:endParaRPr lang="en-US"/>
          </a:p>
        </p:txBody>
      </p:sp>
    </p:spTree>
    <p:extLst>
      <p:ext uri="{BB962C8B-B14F-4D97-AF65-F5344CB8AC3E}">
        <p14:creationId xmlns:p14="http://schemas.microsoft.com/office/powerpoint/2010/main" val="355636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4BCEF-33C6-A64D-8381-4CA5C79EA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93E5B3-91E7-A14D-B79D-8843E757D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31B4B5-A548-B442-A748-ABE13613D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5F44A-F603-9442-96F7-B26337E6CC7F}" type="datetimeFigureOut">
              <a:rPr lang="en-US" smtClean="0"/>
              <a:t>3/25/2023</a:t>
            </a:fld>
            <a:endParaRPr lang="en-US"/>
          </a:p>
        </p:txBody>
      </p:sp>
      <p:sp>
        <p:nvSpPr>
          <p:cNvPr id="5" name="Footer Placeholder 4">
            <a:extLst>
              <a:ext uri="{FF2B5EF4-FFF2-40B4-BE49-F238E27FC236}">
                <a16:creationId xmlns:a16="http://schemas.microsoft.com/office/drawing/2014/main" id="{22F3CC23-86B2-9F4E-870A-1346ADAC1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55B3FE-7548-8D47-903D-BD45FAD837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F57BC-7235-344B-9FEE-A03B69515E6A}" type="slidenum">
              <a:rPr lang="en-US" smtClean="0"/>
              <a:t>‹#›</a:t>
            </a:fld>
            <a:endParaRPr lang="en-US"/>
          </a:p>
        </p:txBody>
      </p:sp>
    </p:spTree>
    <p:extLst>
      <p:ext uri="{BB962C8B-B14F-4D97-AF65-F5344CB8AC3E}">
        <p14:creationId xmlns:p14="http://schemas.microsoft.com/office/powerpoint/2010/main" val="4107697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95E13A-3B42-5643-8CE6-A566704B3450}"/>
              </a:ext>
            </a:extLst>
          </p:cNvPr>
          <p:cNvPicPr>
            <a:picLocks noChangeAspect="1"/>
          </p:cNvPicPr>
          <p:nvPr/>
        </p:nvPicPr>
        <p:blipFill rotWithShape="1">
          <a:blip r:embed="rId3"/>
          <a:srcRect r="868"/>
          <a:stretch/>
        </p:blipFill>
        <p:spPr>
          <a:xfrm>
            <a:off x="0" y="-2685744"/>
            <a:ext cx="12192000" cy="10003168"/>
          </a:xfrm>
          <a:prstGeom prst="rect">
            <a:avLst/>
          </a:prstGeom>
        </p:spPr>
      </p:pic>
      <p:sp>
        <p:nvSpPr>
          <p:cNvPr id="6" name="TextBox 5">
            <a:extLst>
              <a:ext uri="{FF2B5EF4-FFF2-40B4-BE49-F238E27FC236}">
                <a16:creationId xmlns:a16="http://schemas.microsoft.com/office/drawing/2014/main" id="{BEA4C12C-F40D-4245-938B-CA95E8E11EA0}"/>
              </a:ext>
            </a:extLst>
          </p:cNvPr>
          <p:cNvSpPr txBox="1"/>
          <p:nvPr/>
        </p:nvSpPr>
        <p:spPr>
          <a:xfrm>
            <a:off x="468286" y="5395611"/>
            <a:ext cx="3479800" cy="707886"/>
          </a:xfrm>
          <a:prstGeom prst="rect">
            <a:avLst/>
          </a:prstGeom>
          <a:noFill/>
        </p:spPr>
        <p:txBody>
          <a:bodyPr wrap="square" rtlCol="0">
            <a:spAutoFit/>
          </a:bodyPr>
          <a:lstStyle/>
          <a:p>
            <a:r>
              <a:rPr lang="en-US" sz="4000" dirty="0">
                <a:solidFill>
                  <a:srgbClr val="D84800"/>
                </a:solidFill>
                <a:latin typeface="Arial" panose="020B0604020202020204" pitchFamily="34" charset="0"/>
                <a:cs typeface="Arial" panose="020B0604020202020204" pitchFamily="34" charset="0"/>
              </a:rPr>
              <a:t>Simple Steps</a:t>
            </a:r>
          </a:p>
        </p:txBody>
      </p:sp>
      <p:sp>
        <p:nvSpPr>
          <p:cNvPr id="7" name="TextBox 6">
            <a:extLst>
              <a:ext uri="{FF2B5EF4-FFF2-40B4-BE49-F238E27FC236}">
                <a16:creationId xmlns:a16="http://schemas.microsoft.com/office/drawing/2014/main" id="{C3D9980A-45C5-344A-9497-D2351FCF0F73}"/>
              </a:ext>
            </a:extLst>
          </p:cNvPr>
          <p:cNvSpPr txBox="1"/>
          <p:nvPr/>
        </p:nvSpPr>
        <p:spPr>
          <a:xfrm>
            <a:off x="488164" y="6035412"/>
            <a:ext cx="3479800" cy="41549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for Exiting Your Business</a:t>
            </a:r>
          </a:p>
        </p:txBody>
      </p:sp>
      <p:sp>
        <p:nvSpPr>
          <p:cNvPr id="8" name="TextBox 7">
            <a:extLst>
              <a:ext uri="{FF2B5EF4-FFF2-40B4-BE49-F238E27FC236}">
                <a16:creationId xmlns:a16="http://schemas.microsoft.com/office/drawing/2014/main" id="{C2EE7199-D6C2-7A4E-9CB1-132A54BEDF8D}"/>
              </a:ext>
            </a:extLst>
          </p:cNvPr>
          <p:cNvSpPr txBox="1"/>
          <p:nvPr/>
        </p:nvSpPr>
        <p:spPr>
          <a:xfrm>
            <a:off x="508042" y="4847445"/>
            <a:ext cx="3479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CHAPTER 1: </a:t>
            </a:r>
          </a:p>
          <a:p>
            <a:r>
              <a:rPr lang="en-US" sz="1400" dirty="0">
                <a:latin typeface="Arial" panose="020B0604020202020204" pitchFamily="34" charset="0"/>
                <a:cs typeface="Arial" panose="020B0604020202020204" pitchFamily="34" charset="0"/>
              </a:rPr>
              <a:t>SUCCESSION PLANNING</a:t>
            </a:r>
          </a:p>
        </p:txBody>
      </p:sp>
      <p:sp>
        <p:nvSpPr>
          <p:cNvPr id="10" name="TextBox 9">
            <a:extLst>
              <a:ext uri="{FF2B5EF4-FFF2-40B4-BE49-F238E27FC236}">
                <a16:creationId xmlns:a16="http://schemas.microsoft.com/office/drawing/2014/main" id="{79F986BE-3A1C-4DE3-9AAA-CBEFC1EF440C}"/>
              </a:ext>
            </a:extLst>
          </p:cNvPr>
          <p:cNvSpPr txBox="1"/>
          <p:nvPr/>
        </p:nvSpPr>
        <p:spPr>
          <a:xfrm>
            <a:off x="9832870" y="6440060"/>
            <a:ext cx="2264314" cy="369332"/>
          </a:xfrm>
          <a:prstGeom prst="rect">
            <a:avLst/>
          </a:prstGeom>
          <a:noFill/>
        </p:spPr>
        <p:txBody>
          <a:bodyPr wrap="square">
            <a:spAutoFit/>
          </a:bodyPr>
          <a:lstStyle/>
          <a:p>
            <a:pPr algn="r"/>
            <a:r>
              <a:rPr lang="en-US" sz="1800" dirty="0">
                <a:effectLst/>
                <a:latin typeface="Century Gothic" panose="020B0502020202020204" pitchFamily="34" charset="0"/>
                <a:ea typeface="Calibri" panose="020F0502020204030204" pitchFamily="34" charset="0"/>
                <a:cs typeface="Calibri" panose="020F0502020204030204" pitchFamily="34" charset="0"/>
              </a:rPr>
              <a:t>MM202601-304196</a:t>
            </a:r>
            <a:endParaRPr lang="en-US" sz="11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AF8227-6F63-F05F-3F0B-3F0151F5E1E7}"/>
              </a:ext>
            </a:extLst>
          </p:cNvPr>
          <p:cNvSpPr txBox="1"/>
          <p:nvPr/>
        </p:nvSpPr>
        <p:spPr>
          <a:xfrm>
            <a:off x="94816" y="6440060"/>
            <a:ext cx="985880" cy="369332"/>
          </a:xfrm>
          <a:prstGeom prst="rect">
            <a:avLst/>
          </a:prstGeom>
          <a:noFill/>
        </p:spPr>
        <p:txBody>
          <a:bodyPr wrap="square">
            <a:spAutoFit/>
          </a:bodyPr>
          <a:lstStyle/>
          <a:p>
            <a:pPr algn="r"/>
            <a:r>
              <a:rPr lang="en-US" sz="1800" dirty="0">
                <a:effectLst/>
                <a:latin typeface="Century Gothic" panose="020B0502020202020204" pitchFamily="34" charset="0"/>
                <a:ea typeface="Calibri" panose="020F0502020204030204" pitchFamily="34" charset="0"/>
                <a:cs typeface="Calibri" panose="020F0502020204030204" pitchFamily="34" charset="0"/>
              </a:rPr>
              <a:t>SB1155</a:t>
            </a:r>
            <a:endParaRPr lang="en-US" sz="1100" dirty="0">
              <a:latin typeface="Arial" panose="020B0604020202020204" pitchFamily="34" charset="0"/>
              <a:cs typeface="Arial" panose="020B0604020202020204" pitchFamily="34" charset="0"/>
            </a:endParaRPr>
          </a:p>
        </p:txBody>
      </p:sp>
      <p:pic>
        <p:nvPicPr>
          <p:cNvPr id="5" name="Picture 4" descr="Shape&#10;&#10;Description automatically generated with medium confidence">
            <a:extLst>
              <a:ext uri="{FF2B5EF4-FFF2-40B4-BE49-F238E27FC236}">
                <a16:creationId xmlns:a16="http://schemas.microsoft.com/office/drawing/2014/main" id="{8ACA21C3-4368-E008-AC34-5BC732FC86FB}"/>
              </a:ext>
            </a:extLst>
          </p:cNvPr>
          <p:cNvPicPr>
            <a:picLocks noChangeAspect="1"/>
          </p:cNvPicPr>
          <p:nvPr/>
        </p:nvPicPr>
        <p:blipFill>
          <a:blip r:embed="rId4"/>
          <a:stretch>
            <a:fillRect/>
          </a:stretch>
        </p:blipFill>
        <p:spPr>
          <a:xfrm>
            <a:off x="9704099" y="4587146"/>
            <a:ext cx="2393085" cy="1656015"/>
          </a:xfrm>
          <a:prstGeom prst="rect">
            <a:avLst/>
          </a:prstGeom>
        </p:spPr>
      </p:pic>
    </p:spTree>
    <p:extLst>
      <p:ext uri="{BB962C8B-B14F-4D97-AF65-F5344CB8AC3E}">
        <p14:creationId xmlns:p14="http://schemas.microsoft.com/office/powerpoint/2010/main" val="3678414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44385AE-EAED-DF4F-83D6-43AF4FD775CB}"/>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E422D87-87C8-4049-9C3C-ECA8DE68A5B9}"/>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5" name="Rectangle 24">
            <a:extLst>
              <a:ext uri="{FF2B5EF4-FFF2-40B4-BE49-F238E27FC236}">
                <a16:creationId xmlns:a16="http://schemas.microsoft.com/office/drawing/2014/main" id="{CD47F662-1CE7-8542-9A89-EBF71E4DFAE5}"/>
              </a:ext>
            </a:extLst>
          </p:cNvPr>
          <p:cNvSpPr/>
          <p:nvPr/>
        </p:nvSpPr>
        <p:spPr>
          <a:xfrm>
            <a:off x="640551" y="2535170"/>
            <a:ext cx="3521566" cy="1938992"/>
          </a:xfrm>
          <a:prstGeom prst="rect">
            <a:avLst/>
          </a:prstGeom>
        </p:spPr>
        <p:txBody>
          <a:bodyPr wrap="square">
            <a:spAutoFit/>
          </a:bodyPr>
          <a:lstStyle/>
          <a:p>
            <a:br>
              <a:rPr lang="en-US" sz="3000" b="1" dirty="0">
                <a:latin typeface="Arial" panose="020B0604020202020204" pitchFamily="34" charset="0"/>
                <a:cs typeface="Arial" panose="020B0604020202020204" pitchFamily="34" charset="0"/>
              </a:rPr>
            </a:br>
            <a:r>
              <a:rPr lang="en-US" sz="3000" b="1" dirty="0">
                <a:solidFill>
                  <a:schemeClr val="accent2"/>
                </a:solidFill>
                <a:latin typeface="Arial" panose="020B0604020202020204" pitchFamily="34" charset="0"/>
                <a:cs typeface="Arial" panose="020B0604020202020204" pitchFamily="34" charset="0"/>
              </a:rPr>
              <a:t>100% of business owners will exit their business.</a:t>
            </a:r>
          </a:p>
        </p:txBody>
      </p:sp>
      <p:pic>
        <p:nvPicPr>
          <p:cNvPr id="3" name="Picture 2">
            <a:extLst>
              <a:ext uri="{FF2B5EF4-FFF2-40B4-BE49-F238E27FC236}">
                <a16:creationId xmlns:a16="http://schemas.microsoft.com/office/drawing/2014/main" id="{3AC48712-3A31-904C-B8EE-5BB5EBAC161B}"/>
              </a:ext>
            </a:extLst>
          </p:cNvPr>
          <p:cNvPicPr>
            <a:picLocks noChangeAspect="1"/>
          </p:cNvPicPr>
          <p:nvPr/>
        </p:nvPicPr>
        <p:blipFill>
          <a:blip r:embed="rId3"/>
          <a:stretch>
            <a:fillRect/>
          </a:stretch>
        </p:blipFill>
        <p:spPr>
          <a:xfrm>
            <a:off x="5795930" y="2228446"/>
            <a:ext cx="2459064" cy="2413943"/>
          </a:xfrm>
          <a:prstGeom prst="rect">
            <a:avLst/>
          </a:prstGeom>
        </p:spPr>
      </p:pic>
      <p:pic>
        <p:nvPicPr>
          <p:cNvPr id="9" name="Picture 8">
            <a:extLst>
              <a:ext uri="{FF2B5EF4-FFF2-40B4-BE49-F238E27FC236}">
                <a16:creationId xmlns:a16="http://schemas.microsoft.com/office/drawing/2014/main" id="{581660CE-DD88-BB4E-8302-686D9CA70408}"/>
              </a:ext>
            </a:extLst>
          </p:cNvPr>
          <p:cNvPicPr>
            <a:picLocks noChangeAspect="1"/>
          </p:cNvPicPr>
          <p:nvPr/>
        </p:nvPicPr>
        <p:blipFill>
          <a:blip r:embed="rId3"/>
          <a:stretch>
            <a:fillRect/>
          </a:stretch>
        </p:blipFill>
        <p:spPr>
          <a:xfrm>
            <a:off x="8938137" y="2228446"/>
            <a:ext cx="2459064" cy="2413943"/>
          </a:xfrm>
          <a:prstGeom prst="rect">
            <a:avLst/>
          </a:prstGeom>
        </p:spPr>
      </p:pic>
      <p:sp>
        <p:nvSpPr>
          <p:cNvPr id="2" name="Rectangle 1">
            <a:extLst>
              <a:ext uri="{FF2B5EF4-FFF2-40B4-BE49-F238E27FC236}">
                <a16:creationId xmlns:a16="http://schemas.microsoft.com/office/drawing/2014/main" id="{3E591699-F329-D04A-AEE6-A7E377D6B665}"/>
              </a:ext>
            </a:extLst>
          </p:cNvPr>
          <p:cNvSpPr/>
          <p:nvPr/>
        </p:nvSpPr>
        <p:spPr>
          <a:xfrm>
            <a:off x="640551" y="2230387"/>
            <a:ext cx="3521566"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The one statistic we don’t need research to prove:</a:t>
            </a:r>
            <a:endParaRPr lang="en-US" sz="2100" dirty="0"/>
          </a:p>
        </p:txBody>
      </p:sp>
      <p:sp>
        <p:nvSpPr>
          <p:cNvPr id="4" name="Rectangle 3">
            <a:extLst>
              <a:ext uri="{FF2B5EF4-FFF2-40B4-BE49-F238E27FC236}">
                <a16:creationId xmlns:a16="http://schemas.microsoft.com/office/drawing/2014/main" id="{1DDED70F-AA29-0A49-8390-5CAA3B84CBAC}"/>
              </a:ext>
            </a:extLst>
          </p:cNvPr>
          <p:cNvSpPr/>
          <p:nvPr/>
        </p:nvSpPr>
        <p:spPr>
          <a:xfrm>
            <a:off x="299685" y="6428386"/>
            <a:ext cx="4896340" cy="292388"/>
          </a:xfrm>
          <a:prstGeom prst="rect">
            <a:avLst/>
          </a:prstGeom>
        </p:spPr>
        <p:txBody>
          <a:bodyPr wrap="none">
            <a:spAutoFit/>
          </a:bodyPr>
          <a:lstStyle/>
          <a:p>
            <a:r>
              <a:rPr 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 2018</a:t>
            </a:r>
          </a:p>
        </p:txBody>
      </p:sp>
      <p:sp>
        <p:nvSpPr>
          <p:cNvPr id="12" name="Rectangle 11">
            <a:extLst>
              <a:ext uri="{FF2B5EF4-FFF2-40B4-BE49-F238E27FC236}">
                <a16:creationId xmlns:a16="http://schemas.microsoft.com/office/drawing/2014/main" id="{EEE9E854-E39F-0342-BBF8-C20708CFD765}"/>
              </a:ext>
            </a:extLst>
          </p:cNvPr>
          <p:cNvSpPr/>
          <p:nvPr/>
        </p:nvSpPr>
        <p:spPr>
          <a:xfrm>
            <a:off x="6615106" y="3158418"/>
            <a:ext cx="1087551"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10%</a:t>
            </a:r>
          </a:p>
        </p:txBody>
      </p:sp>
      <p:sp>
        <p:nvSpPr>
          <p:cNvPr id="13" name="Rectangle 12">
            <a:extLst>
              <a:ext uri="{FF2B5EF4-FFF2-40B4-BE49-F238E27FC236}">
                <a16:creationId xmlns:a16="http://schemas.microsoft.com/office/drawing/2014/main" id="{D72F3537-4432-8A43-9C4A-F83C15459B76}"/>
              </a:ext>
            </a:extLst>
          </p:cNvPr>
          <p:cNvSpPr/>
          <p:nvPr/>
        </p:nvSpPr>
        <p:spPr>
          <a:xfrm>
            <a:off x="9714767" y="3123992"/>
            <a:ext cx="1087551" cy="55399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66%</a:t>
            </a:r>
          </a:p>
        </p:txBody>
      </p:sp>
      <p:sp>
        <p:nvSpPr>
          <p:cNvPr id="16" name="Rectangle 15">
            <a:extLst>
              <a:ext uri="{FF2B5EF4-FFF2-40B4-BE49-F238E27FC236}">
                <a16:creationId xmlns:a16="http://schemas.microsoft.com/office/drawing/2014/main" id="{8E3DCDA3-F485-2841-A491-1F0EDAD2047B}"/>
              </a:ext>
            </a:extLst>
          </p:cNvPr>
          <p:cNvSpPr/>
          <p:nvPr/>
        </p:nvSpPr>
        <p:spPr>
          <a:xfrm>
            <a:off x="5801487" y="4742767"/>
            <a:ext cx="2453507" cy="492443"/>
          </a:xfrm>
          <a:prstGeom prst="rect">
            <a:avLst/>
          </a:prstGeom>
        </p:spPr>
        <p:txBody>
          <a:bodyPr wrap="square">
            <a:spAutoFit/>
          </a:bodyPr>
          <a:lstStyle/>
          <a:p>
            <a:pPr algn="ctr"/>
            <a:r>
              <a:rPr lang="en-US" sz="1300" dirty="0"/>
              <a:t>Say they don’t plan to ever exit the business.</a:t>
            </a:r>
          </a:p>
        </p:txBody>
      </p:sp>
      <p:sp>
        <p:nvSpPr>
          <p:cNvPr id="17" name="Rectangle 16">
            <a:extLst>
              <a:ext uri="{FF2B5EF4-FFF2-40B4-BE49-F238E27FC236}">
                <a16:creationId xmlns:a16="http://schemas.microsoft.com/office/drawing/2014/main" id="{461EDA97-74A3-EA4D-BFC6-2C870AFBFED3}"/>
              </a:ext>
            </a:extLst>
          </p:cNvPr>
          <p:cNvSpPr/>
          <p:nvPr/>
        </p:nvSpPr>
        <p:spPr>
          <a:xfrm>
            <a:off x="8947643" y="4742767"/>
            <a:ext cx="2453507" cy="523220"/>
          </a:xfrm>
          <a:prstGeom prst="rect">
            <a:avLst/>
          </a:prstGeom>
        </p:spPr>
        <p:txBody>
          <a:bodyPr wrap="square">
            <a:spAutoFit/>
          </a:bodyPr>
          <a:lstStyle/>
          <a:p>
            <a:pPr algn="ctr"/>
            <a:r>
              <a:rPr lang="en-US" sz="1400" dirty="0">
                <a:latin typeface="+mn-lt"/>
              </a:rPr>
              <a:t>say they don’t know all the available exit options.</a:t>
            </a:r>
          </a:p>
        </p:txBody>
      </p:sp>
      <p:sp>
        <p:nvSpPr>
          <p:cNvPr id="18" name="Rectangle 17">
            <a:extLst>
              <a:ext uri="{FF2B5EF4-FFF2-40B4-BE49-F238E27FC236}">
                <a16:creationId xmlns:a16="http://schemas.microsoft.com/office/drawing/2014/main" id="{50753619-D9E5-F747-92C0-F1510449DA75}"/>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148293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EFB286-D12D-9B45-B446-C9A13BA37A2C}"/>
              </a:ext>
            </a:extLst>
          </p:cNvPr>
          <p:cNvSpPr/>
          <p:nvPr/>
        </p:nvSpPr>
        <p:spPr>
          <a:xfrm>
            <a:off x="640551" y="1736739"/>
            <a:ext cx="5682757" cy="55399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Six ways to exit a business</a:t>
            </a:r>
          </a:p>
        </p:txBody>
      </p:sp>
      <p:cxnSp>
        <p:nvCxnSpPr>
          <p:cNvPr id="8" name="Straight Connector 7">
            <a:extLst>
              <a:ext uri="{FF2B5EF4-FFF2-40B4-BE49-F238E27FC236}">
                <a16:creationId xmlns:a16="http://schemas.microsoft.com/office/drawing/2014/main" id="{04820D6B-FF1D-7F43-BF42-FD6E26D20FFE}"/>
              </a:ext>
            </a:extLst>
          </p:cNvPr>
          <p:cNvCxnSpPr/>
          <p:nvPr/>
        </p:nvCxnSpPr>
        <p:spPr>
          <a:xfrm>
            <a:off x="563806" y="4426376"/>
            <a:ext cx="10824622"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774D4C7-5854-9647-BD88-D89ABC296311}"/>
              </a:ext>
            </a:extLst>
          </p:cNvPr>
          <p:cNvCxnSpPr>
            <a:cxnSpLocks/>
          </p:cNvCxnSpPr>
          <p:nvPr/>
        </p:nvCxnSpPr>
        <p:spPr>
          <a:xfrm>
            <a:off x="4228335" y="3186395"/>
            <a:ext cx="0" cy="2964873"/>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D196A7-0310-794E-A679-4DC3979A19BC}"/>
              </a:ext>
            </a:extLst>
          </p:cNvPr>
          <p:cNvCxnSpPr>
            <a:cxnSpLocks/>
          </p:cNvCxnSpPr>
          <p:nvPr/>
        </p:nvCxnSpPr>
        <p:spPr>
          <a:xfrm>
            <a:off x="7948282" y="3186395"/>
            <a:ext cx="0" cy="2964873"/>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5084D14A-3D85-354D-A5D2-411A4E363B17}"/>
              </a:ext>
            </a:extLst>
          </p:cNvPr>
          <p:cNvSpPr/>
          <p:nvPr/>
        </p:nvSpPr>
        <p:spPr>
          <a:xfrm>
            <a:off x="563807" y="3553689"/>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Private equity</a:t>
            </a:r>
            <a:endParaRPr lang="en-US" b="1" dirty="0">
              <a:solidFill>
                <a:schemeClr val="accent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1107DCA-1F1A-9249-B01C-8F0CE4D92571}"/>
              </a:ext>
            </a:extLst>
          </p:cNvPr>
          <p:cNvSpPr/>
          <p:nvPr/>
        </p:nvSpPr>
        <p:spPr>
          <a:xfrm>
            <a:off x="4346098" y="3553689"/>
            <a:ext cx="3509422" cy="923330"/>
          </a:xfrm>
          <a:prstGeom prst="rect">
            <a:avLst/>
          </a:prstGeom>
        </p:spPr>
        <p:txBody>
          <a:bodyPr wrap="square">
            <a:spAutoFit/>
          </a:bodyPr>
          <a:lstStyle/>
          <a:p>
            <a:pPr algn="ctr"/>
            <a:r>
              <a:rPr lang="en-US" dirty="0">
                <a:solidFill>
                  <a:schemeClr val="tx1">
                    <a:lumMod val="90000"/>
                    <a:lumOff val="10000"/>
                  </a:schemeClr>
                </a:solidFill>
                <a:latin typeface="Arial" panose="020B0604020202020204" pitchFamily="34" charset="0"/>
                <a:cs typeface="Arial" panose="020B0604020202020204" pitchFamily="34" charset="0"/>
              </a:rPr>
              <a:t>Employee Stock Ownership Plan (ESOP)</a:t>
            </a:r>
          </a:p>
          <a:p>
            <a:pPr algn="ctr"/>
            <a:endParaRPr lang="en-US" b="1"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1475CA0-F2CC-E448-A41A-9943CF6BA41C}"/>
              </a:ext>
            </a:extLst>
          </p:cNvPr>
          <p:cNvSpPr/>
          <p:nvPr/>
        </p:nvSpPr>
        <p:spPr>
          <a:xfrm>
            <a:off x="8045262" y="3553689"/>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Gifting</a:t>
            </a:r>
            <a:endParaRPr lang="en-US" b="1" dirty="0">
              <a:solidFill>
                <a:schemeClr val="accent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5BC429F-7FD4-CC45-8AA7-00C59F2F6ECA}"/>
              </a:ext>
            </a:extLst>
          </p:cNvPr>
          <p:cNvSpPr/>
          <p:nvPr/>
        </p:nvSpPr>
        <p:spPr>
          <a:xfrm>
            <a:off x="563807" y="5049980"/>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Sell to an outside buyer</a:t>
            </a:r>
            <a:endParaRPr lang="en-US" b="1" dirty="0">
              <a:solidFill>
                <a:schemeClr val="accent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CC19B62-A6DF-DB45-B1FD-08C18BEBDEDF}"/>
              </a:ext>
            </a:extLst>
          </p:cNvPr>
          <p:cNvSpPr/>
          <p:nvPr/>
        </p:nvSpPr>
        <p:spPr>
          <a:xfrm>
            <a:off x="4346097" y="5049980"/>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Management (inside) buyout</a:t>
            </a:r>
          </a:p>
        </p:txBody>
      </p:sp>
      <p:sp>
        <p:nvSpPr>
          <p:cNvPr id="16" name="Rectangle 15">
            <a:extLst>
              <a:ext uri="{FF2B5EF4-FFF2-40B4-BE49-F238E27FC236}">
                <a16:creationId xmlns:a16="http://schemas.microsoft.com/office/drawing/2014/main" id="{29DEFDCF-7832-D141-A8AA-6BDB31423D7A}"/>
              </a:ext>
            </a:extLst>
          </p:cNvPr>
          <p:cNvSpPr/>
          <p:nvPr/>
        </p:nvSpPr>
        <p:spPr>
          <a:xfrm>
            <a:off x="7982915" y="5049980"/>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Liquidate</a:t>
            </a:r>
          </a:p>
        </p:txBody>
      </p:sp>
      <p:sp>
        <p:nvSpPr>
          <p:cNvPr id="18" name="Rectangle 17">
            <a:extLst>
              <a:ext uri="{FF2B5EF4-FFF2-40B4-BE49-F238E27FC236}">
                <a16:creationId xmlns:a16="http://schemas.microsoft.com/office/drawing/2014/main" id="{A7D096FA-6008-0D46-9F74-83C95B187BA0}"/>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91EB8F8-94B3-8E41-BF1C-67EEB61E17C3}"/>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2A59E49A-60F0-1945-B0A0-91A476FB3C16}"/>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38757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03D8036-4A08-0E47-9BEA-77E62EF5627D}"/>
              </a:ext>
            </a:extLst>
          </p:cNvPr>
          <p:cNvSpPr/>
          <p:nvPr/>
        </p:nvSpPr>
        <p:spPr>
          <a:xfrm>
            <a:off x="0" y="3673097"/>
            <a:ext cx="12192000" cy="31849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D9E0C1-230C-C14F-8F7E-8BDCC85425CF}"/>
              </a:ext>
            </a:extLst>
          </p:cNvPr>
          <p:cNvSpPr/>
          <p:nvPr/>
        </p:nvSpPr>
        <p:spPr>
          <a:xfrm>
            <a:off x="640551" y="1923622"/>
            <a:ext cx="5682757" cy="55399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Private equity</a:t>
            </a:r>
          </a:p>
        </p:txBody>
      </p:sp>
      <p:sp>
        <p:nvSpPr>
          <p:cNvPr id="8" name="Rectangle 7">
            <a:extLst>
              <a:ext uri="{FF2B5EF4-FFF2-40B4-BE49-F238E27FC236}">
                <a16:creationId xmlns:a16="http://schemas.microsoft.com/office/drawing/2014/main" id="{78478F1C-9333-404B-A748-A3BC15D0F452}"/>
              </a:ext>
            </a:extLst>
          </p:cNvPr>
          <p:cNvSpPr/>
          <p:nvPr/>
        </p:nvSpPr>
        <p:spPr>
          <a:xfrm>
            <a:off x="640551" y="4299000"/>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Pro</a:t>
            </a:r>
          </a:p>
        </p:txBody>
      </p:sp>
      <p:sp>
        <p:nvSpPr>
          <p:cNvPr id="9" name="Rectangle 8">
            <a:extLst>
              <a:ext uri="{FF2B5EF4-FFF2-40B4-BE49-F238E27FC236}">
                <a16:creationId xmlns:a16="http://schemas.microsoft.com/office/drawing/2014/main" id="{AD11CAAE-13D0-D044-AB01-7EE662CC45F8}"/>
              </a:ext>
            </a:extLst>
          </p:cNvPr>
          <p:cNvSpPr/>
          <p:nvPr/>
        </p:nvSpPr>
        <p:spPr>
          <a:xfrm>
            <a:off x="4328448" y="4299000"/>
            <a:ext cx="2921191"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Con</a:t>
            </a:r>
          </a:p>
        </p:txBody>
      </p:sp>
      <p:sp>
        <p:nvSpPr>
          <p:cNvPr id="10" name="Rectangle 9">
            <a:extLst>
              <a:ext uri="{FF2B5EF4-FFF2-40B4-BE49-F238E27FC236}">
                <a16:creationId xmlns:a16="http://schemas.microsoft.com/office/drawing/2014/main" id="{1D1ED865-0CEF-B543-BA3D-5CC77E34BCDE}"/>
              </a:ext>
            </a:extLst>
          </p:cNvPr>
          <p:cNvSpPr/>
          <p:nvPr/>
        </p:nvSpPr>
        <p:spPr>
          <a:xfrm>
            <a:off x="8149020" y="4271667"/>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Risk</a:t>
            </a:r>
          </a:p>
        </p:txBody>
      </p:sp>
      <p:sp>
        <p:nvSpPr>
          <p:cNvPr id="11" name="Rectangle 10">
            <a:extLst>
              <a:ext uri="{FF2B5EF4-FFF2-40B4-BE49-F238E27FC236}">
                <a16:creationId xmlns:a16="http://schemas.microsoft.com/office/drawing/2014/main" id="{057AF406-2049-3647-9E70-A7CB450895BF}"/>
              </a:ext>
            </a:extLst>
          </p:cNvPr>
          <p:cNvSpPr/>
          <p:nvPr/>
        </p:nvSpPr>
        <p:spPr>
          <a:xfrm>
            <a:off x="640552" y="4748452"/>
            <a:ext cx="3155786"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Can bring immediate wealth to the selling owners </a:t>
            </a:r>
            <a:r>
              <a:rPr lang="en-US" i="1" dirty="0">
                <a:latin typeface="Arial" panose="020B0604020202020204" pitchFamily="34" charset="0"/>
                <a:cs typeface="Arial" panose="020B0604020202020204" pitchFamily="34" charset="0"/>
              </a:rPr>
              <a:t>(sell a majority interest to new equity partners)</a:t>
            </a:r>
          </a:p>
        </p:txBody>
      </p:sp>
      <p:sp>
        <p:nvSpPr>
          <p:cNvPr id="12" name="Rectangle 11">
            <a:extLst>
              <a:ext uri="{FF2B5EF4-FFF2-40B4-BE49-F238E27FC236}">
                <a16:creationId xmlns:a16="http://schemas.microsoft.com/office/drawing/2014/main" id="{DE6FAD09-A9B4-2248-9806-999F5EFA02FC}"/>
              </a:ext>
            </a:extLst>
          </p:cNvPr>
          <p:cNvSpPr/>
          <p:nvPr/>
        </p:nvSpPr>
        <p:spPr>
          <a:xfrm>
            <a:off x="4328449" y="4748452"/>
            <a:ext cx="328846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Owner gives up control and no longer has a “voice” in the business</a:t>
            </a:r>
          </a:p>
        </p:txBody>
      </p:sp>
      <p:sp>
        <p:nvSpPr>
          <p:cNvPr id="13" name="Rectangle 12">
            <a:extLst>
              <a:ext uri="{FF2B5EF4-FFF2-40B4-BE49-F238E27FC236}">
                <a16:creationId xmlns:a16="http://schemas.microsoft.com/office/drawing/2014/main" id="{6E154316-6357-3F43-8690-30B8379EBCEA}"/>
              </a:ext>
            </a:extLst>
          </p:cNvPr>
          <p:cNvSpPr/>
          <p:nvPr/>
        </p:nvSpPr>
        <p:spPr>
          <a:xfrm>
            <a:off x="8149020" y="4640890"/>
            <a:ext cx="2978015"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Owner may end up being forced to buy back shares and sometimes at a higher price</a:t>
            </a:r>
          </a:p>
        </p:txBody>
      </p:sp>
      <p:sp>
        <p:nvSpPr>
          <p:cNvPr id="14" name="Rectangle 13">
            <a:extLst>
              <a:ext uri="{FF2B5EF4-FFF2-40B4-BE49-F238E27FC236}">
                <a16:creationId xmlns:a16="http://schemas.microsoft.com/office/drawing/2014/main" id="{97DD7A08-7568-F44E-8A2D-C53A37B0F127}"/>
              </a:ext>
            </a:extLst>
          </p:cNvPr>
          <p:cNvSpPr/>
          <p:nvPr/>
        </p:nvSpPr>
        <p:spPr>
          <a:xfrm>
            <a:off x="640551" y="2604343"/>
            <a:ext cx="10408994"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Comprised of funds from </a:t>
            </a:r>
            <a:r>
              <a:rPr lang="en-US" sz="2100" dirty="0">
                <a:solidFill>
                  <a:srgbClr val="111111"/>
                </a:solidFill>
                <a:latin typeface="Arial" panose="020B0604020202020204" pitchFamily="34" charset="0"/>
                <a:cs typeface="Arial" panose="020B0604020202020204" pitchFamily="34" charset="0"/>
              </a:rPr>
              <a:t>institutional and retail investors who</a:t>
            </a:r>
            <a:r>
              <a:rPr lang="en-US" sz="2100" dirty="0">
                <a:latin typeface="Arial" panose="020B0604020202020204" pitchFamily="34" charset="0"/>
                <a:cs typeface="Arial" panose="020B0604020202020204" pitchFamily="34" charset="0"/>
              </a:rPr>
              <a:t> buy, and often restructure, private companies. </a:t>
            </a:r>
          </a:p>
        </p:txBody>
      </p:sp>
      <p:sp>
        <p:nvSpPr>
          <p:cNvPr id="17" name="Rectangle 16">
            <a:extLst>
              <a:ext uri="{FF2B5EF4-FFF2-40B4-BE49-F238E27FC236}">
                <a16:creationId xmlns:a16="http://schemas.microsoft.com/office/drawing/2014/main" id="{961CD082-6D05-D44F-A7E7-27621D3CCB02}"/>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FACE9FF-F3B5-8947-83E6-F8750BFA2B80}"/>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19" name="Rectangle 18">
            <a:extLst>
              <a:ext uri="{FF2B5EF4-FFF2-40B4-BE49-F238E27FC236}">
                <a16:creationId xmlns:a16="http://schemas.microsoft.com/office/drawing/2014/main" id="{D56324B9-B374-CE4F-80D2-ABFC1232DDFD}"/>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126199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0" y="3673097"/>
            <a:ext cx="12192000" cy="31849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8478F1C-9333-404B-A748-A3BC15D0F452}"/>
              </a:ext>
            </a:extLst>
          </p:cNvPr>
          <p:cNvSpPr/>
          <p:nvPr/>
        </p:nvSpPr>
        <p:spPr>
          <a:xfrm>
            <a:off x="640551" y="4373799"/>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Pro</a:t>
            </a:r>
          </a:p>
        </p:txBody>
      </p:sp>
      <p:sp>
        <p:nvSpPr>
          <p:cNvPr id="9" name="Rectangle 8">
            <a:extLst>
              <a:ext uri="{FF2B5EF4-FFF2-40B4-BE49-F238E27FC236}">
                <a16:creationId xmlns:a16="http://schemas.microsoft.com/office/drawing/2014/main" id="{AD11CAAE-13D0-D044-AB01-7EE662CC45F8}"/>
              </a:ext>
            </a:extLst>
          </p:cNvPr>
          <p:cNvSpPr/>
          <p:nvPr/>
        </p:nvSpPr>
        <p:spPr>
          <a:xfrm>
            <a:off x="4328448" y="4373799"/>
            <a:ext cx="2921191"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Con</a:t>
            </a:r>
          </a:p>
        </p:txBody>
      </p:sp>
      <p:sp>
        <p:nvSpPr>
          <p:cNvPr id="10" name="Rectangle 9">
            <a:extLst>
              <a:ext uri="{FF2B5EF4-FFF2-40B4-BE49-F238E27FC236}">
                <a16:creationId xmlns:a16="http://schemas.microsoft.com/office/drawing/2014/main" id="{1D1ED865-0CEF-B543-BA3D-5CC77E34BCDE}"/>
              </a:ext>
            </a:extLst>
          </p:cNvPr>
          <p:cNvSpPr/>
          <p:nvPr/>
        </p:nvSpPr>
        <p:spPr>
          <a:xfrm>
            <a:off x="8114720" y="4373006"/>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Risk</a:t>
            </a:r>
          </a:p>
        </p:txBody>
      </p:sp>
      <p:sp>
        <p:nvSpPr>
          <p:cNvPr id="17" name="Rectangle 16">
            <a:extLst>
              <a:ext uri="{FF2B5EF4-FFF2-40B4-BE49-F238E27FC236}">
                <a16:creationId xmlns:a16="http://schemas.microsoft.com/office/drawing/2014/main" id="{0A64EE9E-D5B9-7D4B-A8BB-E02B89944257}"/>
              </a:ext>
            </a:extLst>
          </p:cNvPr>
          <p:cNvSpPr/>
          <p:nvPr/>
        </p:nvSpPr>
        <p:spPr>
          <a:xfrm>
            <a:off x="640551" y="1870580"/>
            <a:ext cx="9062769"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Employee Stock Ownership Plan (ESOP)</a:t>
            </a:r>
          </a:p>
        </p:txBody>
      </p:sp>
      <p:sp>
        <p:nvSpPr>
          <p:cNvPr id="18" name="Rectangle 17">
            <a:extLst>
              <a:ext uri="{FF2B5EF4-FFF2-40B4-BE49-F238E27FC236}">
                <a16:creationId xmlns:a16="http://schemas.microsoft.com/office/drawing/2014/main" id="{FE4D500C-1B06-AD48-A79C-583F487FD832}"/>
              </a:ext>
            </a:extLst>
          </p:cNvPr>
          <p:cNvSpPr/>
          <p:nvPr/>
        </p:nvSpPr>
        <p:spPr>
          <a:xfrm>
            <a:off x="640551" y="2578184"/>
            <a:ext cx="10630423" cy="738664"/>
          </a:xfrm>
          <a:prstGeom prst="rect">
            <a:avLst/>
          </a:prstGeom>
        </p:spPr>
        <p:txBody>
          <a:bodyPr wrap="square">
            <a:spAutoFit/>
          </a:bodyPr>
          <a:lstStyle/>
          <a:p>
            <a:r>
              <a:rPr lang="en-US" altLang="en-US" sz="2100" dirty="0">
                <a:latin typeface="Arial" panose="020B0604020202020204" pitchFamily="34" charset="0"/>
                <a:ea typeface="ＭＳ Ｐゴシック" panose="020B0600070205080204" pitchFamily="34" charset="-128"/>
              </a:rPr>
              <a:t>A qualified, defined-contribution employee benefit (ERISA) plan designed to invest primarily in the stock of the sponsoring employer.</a:t>
            </a:r>
            <a:endParaRPr lang="en-US" sz="21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E420415-FD4A-9348-814D-3FD806A4ED91}"/>
              </a:ext>
            </a:extLst>
          </p:cNvPr>
          <p:cNvSpPr/>
          <p:nvPr/>
        </p:nvSpPr>
        <p:spPr>
          <a:xfrm>
            <a:off x="640551" y="4850682"/>
            <a:ext cx="3155786"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Can provide nice tax advantages</a:t>
            </a:r>
          </a:p>
        </p:txBody>
      </p:sp>
      <p:sp>
        <p:nvSpPr>
          <p:cNvPr id="20" name="Rectangle 19">
            <a:extLst>
              <a:ext uri="{FF2B5EF4-FFF2-40B4-BE49-F238E27FC236}">
                <a16:creationId xmlns:a16="http://schemas.microsoft.com/office/drawing/2014/main" id="{54D069E7-AD45-2E4E-B9C1-B945AF99C28F}"/>
              </a:ext>
            </a:extLst>
          </p:cNvPr>
          <p:cNvSpPr/>
          <p:nvPr/>
        </p:nvSpPr>
        <p:spPr>
          <a:xfrm>
            <a:off x="4311298" y="4850682"/>
            <a:ext cx="328846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May be expensive and complicated to set up and administer</a:t>
            </a:r>
          </a:p>
        </p:txBody>
      </p:sp>
      <p:sp>
        <p:nvSpPr>
          <p:cNvPr id="21" name="Rectangle 20">
            <a:extLst>
              <a:ext uri="{FF2B5EF4-FFF2-40B4-BE49-F238E27FC236}">
                <a16:creationId xmlns:a16="http://schemas.microsoft.com/office/drawing/2014/main" id="{6B55B4C2-3E84-9248-8819-B16D6030CF6E}"/>
              </a:ext>
            </a:extLst>
          </p:cNvPr>
          <p:cNvSpPr/>
          <p:nvPr/>
        </p:nvSpPr>
        <p:spPr>
          <a:xfrm>
            <a:off x="8114720" y="4758520"/>
            <a:ext cx="2978015"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Only about 6,700 ESOPs in the U.S. </a:t>
            </a:r>
            <a:r>
              <a:rPr lang="en-US" i="1" dirty="0">
                <a:latin typeface="Arial" panose="020B0604020202020204" pitchFamily="34" charset="0"/>
                <a:cs typeface="Arial" panose="020B0604020202020204" pitchFamily="34" charset="0"/>
              </a:rPr>
              <a:t>(requires $2 to 3 million in revenues and 20+ employees)*</a:t>
            </a:r>
          </a:p>
        </p:txBody>
      </p:sp>
      <p:sp>
        <p:nvSpPr>
          <p:cNvPr id="14" name="Rectangle 13">
            <a:extLst>
              <a:ext uri="{FF2B5EF4-FFF2-40B4-BE49-F238E27FC236}">
                <a16:creationId xmlns:a16="http://schemas.microsoft.com/office/drawing/2014/main" id="{CEA291F6-60C7-AC4B-95B6-6DF688D8DA3F}"/>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5784571-D95B-994E-8C79-FA9AF8BA3D56}"/>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3" name="Rectangle 22">
            <a:extLst>
              <a:ext uri="{FF2B5EF4-FFF2-40B4-BE49-F238E27FC236}">
                <a16:creationId xmlns:a16="http://schemas.microsoft.com/office/drawing/2014/main" id="{7C30F3B2-F378-6346-9A39-659F4471F224}"/>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
        <p:nvSpPr>
          <p:cNvPr id="24" name="Rectangle 23">
            <a:extLst>
              <a:ext uri="{FF2B5EF4-FFF2-40B4-BE49-F238E27FC236}">
                <a16:creationId xmlns:a16="http://schemas.microsoft.com/office/drawing/2014/main" id="{49A59D66-955E-4FC1-92F0-EA5E71D1287A}"/>
              </a:ext>
            </a:extLst>
          </p:cNvPr>
          <p:cNvSpPr/>
          <p:nvPr/>
        </p:nvSpPr>
        <p:spPr>
          <a:xfrm>
            <a:off x="298174" y="6447375"/>
            <a:ext cx="6096000" cy="246221"/>
          </a:xfrm>
          <a:prstGeom prst="rect">
            <a:avLst/>
          </a:prstGeom>
        </p:spPr>
        <p:txBody>
          <a:bodyPr>
            <a:spAutoFit/>
          </a:bodyPr>
          <a:lstStyle/>
          <a:p>
            <a:pPr defTabSz="1219170"/>
            <a:r>
              <a:rPr lang="en-US" altLang="en-US" sz="1000" i="1" kern="0" dirty="0">
                <a:solidFill>
                  <a:srgbClr val="FFFFFF">
                    <a:lumMod val="50000"/>
                  </a:srgbClr>
                </a:solidFill>
                <a:latin typeface="Arial"/>
                <a:cs typeface="Arial"/>
                <a:sym typeface="Arial"/>
                <a:rtl val="0"/>
              </a:rPr>
              <a:t>*National Center for Employee Ownership (NCEO), 2018</a:t>
            </a:r>
          </a:p>
        </p:txBody>
      </p:sp>
    </p:spTree>
    <p:extLst>
      <p:ext uri="{BB962C8B-B14F-4D97-AF65-F5344CB8AC3E}">
        <p14:creationId xmlns:p14="http://schemas.microsoft.com/office/powerpoint/2010/main" val="188289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0" y="3816625"/>
            <a:ext cx="12192000" cy="304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478F1C-9333-404B-A748-A3BC15D0F452}"/>
              </a:ext>
            </a:extLst>
          </p:cNvPr>
          <p:cNvSpPr/>
          <p:nvPr/>
        </p:nvSpPr>
        <p:spPr>
          <a:xfrm>
            <a:off x="640551" y="4420293"/>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Pro</a:t>
            </a:r>
          </a:p>
        </p:txBody>
      </p:sp>
      <p:sp>
        <p:nvSpPr>
          <p:cNvPr id="9" name="Rectangle 8">
            <a:extLst>
              <a:ext uri="{FF2B5EF4-FFF2-40B4-BE49-F238E27FC236}">
                <a16:creationId xmlns:a16="http://schemas.microsoft.com/office/drawing/2014/main" id="{AD11CAAE-13D0-D044-AB01-7EE662CC45F8}"/>
              </a:ext>
            </a:extLst>
          </p:cNvPr>
          <p:cNvSpPr/>
          <p:nvPr/>
        </p:nvSpPr>
        <p:spPr>
          <a:xfrm>
            <a:off x="4328448" y="4420293"/>
            <a:ext cx="2921191"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Con</a:t>
            </a:r>
          </a:p>
        </p:txBody>
      </p:sp>
      <p:sp>
        <p:nvSpPr>
          <p:cNvPr id="10" name="Rectangle 9">
            <a:extLst>
              <a:ext uri="{FF2B5EF4-FFF2-40B4-BE49-F238E27FC236}">
                <a16:creationId xmlns:a16="http://schemas.microsoft.com/office/drawing/2014/main" id="{1D1ED865-0CEF-B543-BA3D-5CC77E34BCDE}"/>
              </a:ext>
            </a:extLst>
          </p:cNvPr>
          <p:cNvSpPr/>
          <p:nvPr/>
        </p:nvSpPr>
        <p:spPr>
          <a:xfrm>
            <a:off x="8149020" y="4352290"/>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Risk</a:t>
            </a:r>
          </a:p>
        </p:txBody>
      </p:sp>
      <p:sp>
        <p:nvSpPr>
          <p:cNvPr id="17" name="Rectangle 16">
            <a:extLst>
              <a:ext uri="{FF2B5EF4-FFF2-40B4-BE49-F238E27FC236}">
                <a16:creationId xmlns:a16="http://schemas.microsoft.com/office/drawing/2014/main" id="{0A64EE9E-D5B9-7D4B-A8BB-E02B89944257}"/>
              </a:ext>
            </a:extLst>
          </p:cNvPr>
          <p:cNvSpPr/>
          <p:nvPr/>
        </p:nvSpPr>
        <p:spPr>
          <a:xfrm>
            <a:off x="640551" y="1870580"/>
            <a:ext cx="9062769"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Gifting</a:t>
            </a:r>
          </a:p>
        </p:txBody>
      </p:sp>
      <p:sp>
        <p:nvSpPr>
          <p:cNvPr id="18" name="Rectangle 17">
            <a:extLst>
              <a:ext uri="{FF2B5EF4-FFF2-40B4-BE49-F238E27FC236}">
                <a16:creationId xmlns:a16="http://schemas.microsoft.com/office/drawing/2014/main" id="{FE4D500C-1B06-AD48-A79C-583F487FD832}"/>
              </a:ext>
            </a:extLst>
          </p:cNvPr>
          <p:cNvSpPr/>
          <p:nvPr/>
        </p:nvSpPr>
        <p:spPr>
          <a:xfrm>
            <a:off x="640551" y="2578184"/>
            <a:ext cx="10630423" cy="738664"/>
          </a:xfrm>
          <a:prstGeom prst="rect">
            <a:avLst/>
          </a:prstGeom>
        </p:spPr>
        <p:txBody>
          <a:bodyPr wrap="square">
            <a:spAutoFit/>
          </a:bodyPr>
          <a:lstStyle/>
          <a:p>
            <a:r>
              <a:rPr lang="en-US" altLang="en-US" sz="2100" dirty="0">
                <a:latin typeface="Arial" panose="020B0604020202020204" pitchFamily="34" charset="0"/>
                <a:ea typeface="ＭＳ Ｐゴシック" panose="020B0600070205080204" pitchFamily="34" charset="-128"/>
              </a:rPr>
              <a:t>Systematically gift shares of the business, oftentimes to family members, over a period of time in order to transition ownership.</a:t>
            </a:r>
            <a:endParaRPr lang="en-US" sz="21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9AA86B9-952B-B041-9455-5B9E2EF579A8}"/>
              </a:ext>
            </a:extLst>
          </p:cNvPr>
          <p:cNvSpPr/>
          <p:nvPr/>
        </p:nvSpPr>
        <p:spPr>
          <a:xfrm>
            <a:off x="640551" y="4855947"/>
            <a:ext cx="3155786"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Creates a family legacy</a:t>
            </a:r>
          </a:p>
        </p:txBody>
      </p:sp>
      <p:sp>
        <p:nvSpPr>
          <p:cNvPr id="22" name="Rectangle 21">
            <a:extLst>
              <a:ext uri="{FF2B5EF4-FFF2-40B4-BE49-F238E27FC236}">
                <a16:creationId xmlns:a16="http://schemas.microsoft.com/office/drawing/2014/main" id="{7C769A50-2F81-2844-9777-79CC6B4A6C8F}"/>
              </a:ext>
            </a:extLst>
          </p:cNvPr>
          <p:cNvSpPr/>
          <p:nvPr/>
        </p:nvSpPr>
        <p:spPr>
          <a:xfrm>
            <a:off x="4311531" y="4855947"/>
            <a:ext cx="3288461"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Non-cash transaction</a:t>
            </a:r>
          </a:p>
        </p:txBody>
      </p:sp>
      <p:sp>
        <p:nvSpPr>
          <p:cNvPr id="23" name="Rectangle 22">
            <a:extLst>
              <a:ext uri="{FF2B5EF4-FFF2-40B4-BE49-F238E27FC236}">
                <a16:creationId xmlns:a16="http://schemas.microsoft.com/office/drawing/2014/main" id="{D782ACE2-B745-A14C-9013-AE7687DCFBBD}"/>
              </a:ext>
            </a:extLst>
          </p:cNvPr>
          <p:cNvSpPr/>
          <p:nvPr/>
        </p:nvSpPr>
        <p:spPr>
          <a:xfrm>
            <a:off x="8115186" y="4799489"/>
            <a:ext cx="2978015"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Owners never truly exit the business due to continued financial dependence</a:t>
            </a:r>
            <a:endParaRPr lang="en-US" sz="1600" i="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5554554-E7A3-1641-9D96-94DFA2EB57CD}"/>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297DE50-0925-F04B-ABD0-C7013E228B04}"/>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F6C6302A-E257-134F-B270-CCA505932116}"/>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3575820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0" y="3816625"/>
            <a:ext cx="12192000" cy="304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478F1C-9333-404B-A748-A3BC15D0F452}"/>
              </a:ext>
            </a:extLst>
          </p:cNvPr>
          <p:cNvSpPr/>
          <p:nvPr/>
        </p:nvSpPr>
        <p:spPr>
          <a:xfrm>
            <a:off x="625053" y="4420293"/>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Pro</a:t>
            </a:r>
          </a:p>
        </p:txBody>
      </p:sp>
      <p:sp>
        <p:nvSpPr>
          <p:cNvPr id="9" name="Rectangle 8">
            <a:extLst>
              <a:ext uri="{FF2B5EF4-FFF2-40B4-BE49-F238E27FC236}">
                <a16:creationId xmlns:a16="http://schemas.microsoft.com/office/drawing/2014/main" id="{AD11CAAE-13D0-D044-AB01-7EE662CC45F8}"/>
              </a:ext>
            </a:extLst>
          </p:cNvPr>
          <p:cNvSpPr/>
          <p:nvPr/>
        </p:nvSpPr>
        <p:spPr>
          <a:xfrm>
            <a:off x="4328448" y="4420293"/>
            <a:ext cx="2921191"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Con</a:t>
            </a:r>
          </a:p>
        </p:txBody>
      </p:sp>
      <p:sp>
        <p:nvSpPr>
          <p:cNvPr id="10" name="Rectangle 9">
            <a:extLst>
              <a:ext uri="{FF2B5EF4-FFF2-40B4-BE49-F238E27FC236}">
                <a16:creationId xmlns:a16="http://schemas.microsoft.com/office/drawing/2014/main" id="{1D1ED865-0CEF-B543-BA3D-5CC77E34BCDE}"/>
              </a:ext>
            </a:extLst>
          </p:cNvPr>
          <p:cNvSpPr/>
          <p:nvPr/>
        </p:nvSpPr>
        <p:spPr>
          <a:xfrm>
            <a:off x="8149020" y="4420292"/>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Risk</a:t>
            </a:r>
          </a:p>
        </p:txBody>
      </p:sp>
      <p:sp>
        <p:nvSpPr>
          <p:cNvPr id="17" name="Rectangle 16">
            <a:extLst>
              <a:ext uri="{FF2B5EF4-FFF2-40B4-BE49-F238E27FC236}">
                <a16:creationId xmlns:a16="http://schemas.microsoft.com/office/drawing/2014/main" id="{0A64EE9E-D5B9-7D4B-A8BB-E02B89944257}"/>
              </a:ext>
            </a:extLst>
          </p:cNvPr>
          <p:cNvSpPr/>
          <p:nvPr/>
        </p:nvSpPr>
        <p:spPr>
          <a:xfrm>
            <a:off x="640551" y="2002855"/>
            <a:ext cx="9062769"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Sell to An Outside Buyer</a:t>
            </a:r>
          </a:p>
        </p:txBody>
      </p:sp>
      <p:sp>
        <p:nvSpPr>
          <p:cNvPr id="19" name="Rectangle 18">
            <a:extLst>
              <a:ext uri="{FF2B5EF4-FFF2-40B4-BE49-F238E27FC236}">
                <a16:creationId xmlns:a16="http://schemas.microsoft.com/office/drawing/2014/main" id="{E527E78B-BFA0-1F43-BD32-7DE0B3F2D713}"/>
              </a:ext>
            </a:extLst>
          </p:cNvPr>
          <p:cNvSpPr/>
          <p:nvPr/>
        </p:nvSpPr>
        <p:spPr>
          <a:xfrm>
            <a:off x="586331" y="4875646"/>
            <a:ext cx="3155786"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Can get the most dollars at point of sale</a:t>
            </a:r>
          </a:p>
        </p:txBody>
      </p:sp>
      <p:sp>
        <p:nvSpPr>
          <p:cNvPr id="20" name="Rectangle 19">
            <a:extLst>
              <a:ext uri="{FF2B5EF4-FFF2-40B4-BE49-F238E27FC236}">
                <a16:creationId xmlns:a16="http://schemas.microsoft.com/office/drawing/2014/main" id="{4C89DD73-4A8F-E141-8C1A-5FABDA47A5F9}"/>
              </a:ext>
            </a:extLst>
          </p:cNvPr>
          <p:cNvSpPr/>
          <p:nvPr/>
        </p:nvSpPr>
        <p:spPr>
          <a:xfrm>
            <a:off x="4328448" y="4875646"/>
            <a:ext cx="328846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May be forced to share key elements of the business with the competition</a:t>
            </a:r>
          </a:p>
        </p:txBody>
      </p:sp>
      <p:sp>
        <p:nvSpPr>
          <p:cNvPr id="21" name="Rectangle 20">
            <a:extLst>
              <a:ext uri="{FF2B5EF4-FFF2-40B4-BE49-F238E27FC236}">
                <a16:creationId xmlns:a16="http://schemas.microsoft.com/office/drawing/2014/main" id="{5C791725-7E99-F74F-9B51-B151A88AB5E2}"/>
              </a:ext>
            </a:extLst>
          </p:cNvPr>
          <p:cNvSpPr/>
          <p:nvPr/>
        </p:nvSpPr>
        <p:spPr>
          <a:xfrm>
            <a:off x="8149020" y="4805014"/>
            <a:ext cx="2978015"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After analyzing the business (and uncovering the trade secrets) the buyer backs out</a:t>
            </a:r>
            <a:endParaRPr lang="en-US" sz="1600"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48EE814-96B1-6C43-8AC6-329DBB00B393}"/>
              </a:ext>
            </a:extLst>
          </p:cNvPr>
          <p:cNvSpPr txBox="1"/>
          <p:nvPr/>
        </p:nvSpPr>
        <p:spPr>
          <a:xfrm>
            <a:off x="657431" y="2616295"/>
            <a:ext cx="9865918" cy="738664"/>
          </a:xfrm>
          <a:prstGeom prst="rect">
            <a:avLst/>
          </a:prstGeom>
          <a:noFill/>
        </p:spPr>
        <p:txBody>
          <a:bodyPr wrap="square" rtlCol="0">
            <a:spAutoFit/>
          </a:bodyPr>
          <a:lstStyle/>
          <a:p>
            <a:r>
              <a:rPr lang="en-US" altLang="en-US" sz="2100" dirty="0">
                <a:latin typeface="Arial" panose="020B0604020202020204" pitchFamily="34" charset="0"/>
                <a:ea typeface="ＭＳ Ｐゴシック" panose="020B0600070205080204" pitchFamily="34" charset="-128"/>
              </a:rPr>
              <a:t>Selling the business outright to a strategic (usually a competitor) or financial buyer.  </a:t>
            </a:r>
            <a:endParaRPr lang="en-US" sz="2100" dirty="0"/>
          </a:p>
        </p:txBody>
      </p:sp>
      <p:sp>
        <p:nvSpPr>
          <p:cNvPr id="14" name="Rectangle 13">
            <a:extLst>
              <a:ext uri="{FF2B5EF4-FFF2-40B4-BE49-F238E27FC236}">
                <a16:creationId xmlns:a16="http://schemas.microsoft.com/office/drawing/2014/main" id="{C89E65B4-C38D-F74E-B08A-6C497F12B2E4}"/>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DD21B55-A9A3-A248-8B84-1BD6CD6254BD}"/>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D5733976-E293-C148-BF4C-0016637752CC}"/>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1741315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50AA517A-3EBC-6245-9EBF-78DCFECF8205}"/>
              </a:ext>
            </a:extLst>
          </p:cNvPr>
          <p:cNvSpPr/>
          <p:nvPr/>
        </p:nvSpPr>
        <p:spPr>
          <a:xfrm>
            <a:off x="6096000" y="1"/>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CB630E-BE04-9F4A-A709-89547B100376}"/>
              </a:ext>
            </a:extLst>
          </p:cNvPr>
          <p:cNvSpPr/>
          <p:nvPr/>
        </p:nvSpPr>
        <p:spPr>
          <a:xfrm>
            <a:off x="251442" y="6441151"/>
            <a:ext cx="6494498" cy="246221"/>
          </a:xfrm>
          <a:prstGeom prst="rect">
            <a:avLst/>
          </a:prstGeom>
        </p:spPr>
        <p:txBody>
          <a:bodyPr wrap="square">
            <a:spAutoFit/>
          </a:bodyPr>
          <a:lstStyle/>
          <a:p>
            <a:pPr lvl="0">
              <a:defRPr/>
            </a:pPr>
            <a:r>
              <a:rPr lang="en-US" sz="1000" i="1" kern="0" dirty="0">
                <a:solidFill>
                  <a:schemeClr val="tx2"/>
                </a:solidFill>
                <a:latin typeface="Arial"/>
                <a:cs typeface="Arial"/>
                <a:sym typeface="Arial"/>
                <a:rtl val="0"/>
              </a:rPr>
              <a:t>Source: Exit Planning Institute, State of Owner Readiness Survey, 2018</a:t>
            </a:r>
          </a:p>
        </p:txBody>
      </p:sp>
      <p:sp>
        <p:nvSpPr>
          <p:cNvPr id="8" name="Rectangle 7">
            <a:extLst>
              <a:ext uri="{FF2B5EF4-FFF2-40B4-BE49-F238E27FC236}">
                <a16:creationId xmlns:a16="http://schemas.microsoft.com/office/drawing/2014/main" id="{E9924FC8-5A1F-4144-A551-FE9CD860910C}"/>
              </a:ext>
            </a:extLst>
          </p:cNvPr>
          <p:cNvSpPr/>
          <p:nvPr/>
        </p:nvSpPr>
        <p:spPr>
          <a:xfrm>
            <a:off x="739720" y="2361074"/>
            <a:ext cx="4933942"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Sell to An Outside Buyer</a:t>
            </a:r>
          </a:p>
        </p:txBody>
      </p:sp>
      <p:sp>
        <p:nvSpPr>
          <p:cNvPr id="47" name="Rectangle 46">
            <a:extLst>
              <a:ext uri="{FF2B5EF4-FFF2-40B4-BE49-F238E27FC236}">
                <a16:creationId xmlns:a16="http://schemas.microsoft.com/office/drawing/2014/main" id="{C66A1AAB-FC0E-E94F-B8DB-9A54FA90F766}"/>
              </a:ext>
            </a:extLst>
          </p:cNvPr>
          <p:cNvSpPr/>
          <p:nvPr/>
        </p:nvSpPr>
        <p:spPr>
          <a:xfrm>
            <a:off x="7102551" y="1074088"/>
            <a:ext cx="2389147" cy="384721"/>
          </a:xfrm>
          <a:prstGeom prst="rect">
            <a:avLst/>
          </a:prstGeom>
        </p:spPr>
        <p:txBody>
          <a:bodyPr wrap="square">
            <a:spAutoFit/>
          </a:bodyPr>
          <a:lstStyle/>
          <a:p>
            <a:r>
              <a:rPr lang="en-US" sz="1900" b="1" dirty="0">
                <a:latin typeface="Arial" panose="020B0604020202020204" pitchFamily="34" charset="0"/>
                <a:cs typeface="Arial" panose="020B0604020202020204" pitchFamily="34" charset="0"/>
              </a:rPr>
              <a:t>250,000</a:t>
            </a:r>
          </a:p>
        </p:txBody>
      </p:sp>
      <p:sp>
        <p:nvSpPr>
          <p:cNvPr id="48" name="Rectangle 47">
            <a:extLst>
              <a:ext uri="{FF2B5EF4-FFF2-40B4-BE49-F238E27FC236}">
                <a16:creationId xmlns:a16="http://schemas.microsoft.com/office/drawing/2014/main" id="{45907061-DC8E-C342-8C6A-EAD80523C7D5}"/>
              </a:ext>
            </a:extLst>
          </p:cNvPr>
          <p:cNvSpPr/>
          <p:nvPr/>
        </p:nvSpPr>
        <p:spPr>
          <a:xfrm>
            <a:off x="7102551" y="2145113"/>
            <a:ext cx="3614098" cy="384721"/>
          </a:xfrm>
          <a:prstGeom prst="rect">
            <a:avLst/>
          </a:prstGeom>
          <a:noFill/>
        </p:spPr>
        <p:txBody>
          <a:bodyPr wrap="square">
            <a:spAutoFit/>
          </a:bodyPr>
          <a:lstStyle/>
          <a:p>
            <a:r>
              <a:rPr lang="en-US" sz="1900" b="1" dirty="0">
                <a:solidFill>
                  <a:schemeClr val="accent2"/>
                </a:solidFill>
                <a:latin typeface="Arial" panose="020B0604020202020204" pitchFamily="34" charset="0"/>
                <a:cs typeface="Arial" panose="020B0604020202020204" pitchFamily="34" charset="0"/>
              </a:rPr>
              <a:t>50,000</a:t>
            </a:r>
          </a:p>
        </p:txBody>
      </p:sp>
      <p:sp>
        <p:nvSpPr>
          <p:cNvPr id="49" name="Rectangle 48">
            <a:extLst>
              <a:ext uri="{FF2B5EF4-FFF2-40B4-BE49-F238E27FC236}">
                <a16:creationId xmlns:a16="http://schemas.microsoft.com/office/drawing/2014/main" id="{F954CAF0-F947-0B48-A0EF-19C3DC82B49E}"/>
              </a:ext>
            </a:extLst>
          </p:cNvPr>
          <p:cNvSpPr/>
          <p:nvPr/>
        </p:nvSpPr>
        <p:spPr>
          <a:xfrm>
            <a:off x="7102550" y="3172151"/>
            <a:ext cx="4511245" cy="384721"/>
          </a:xfrm>
          <a:prstGeom prst="rect">
            <a:avLst/>
          </a:prstGeom>
        </p:spPr>
        <p:txBody>
          <a:bodyPr wrap="square">
            <a:spAutoFit/>
          </a:bodyPr>
          <a:lstStyle/>
          <a:p>
            <a:r>
              <a:rPr lang="en-US" sz="1900" b="1" dirty="0">
                <a:solidFill>
                  <a:schemeClr val="accent2"/>
                </a:solidFill>
                <a:latin typeface="Arial" panose="020B0604020202020204" pitchFamily="34" charset="0"/>
                <a:cs typeface="Arial" panose="020B0604020202020204" pitchFamily="34" charset="0"/>
              </a:rPr>
              <a:t>30,000</a:t>
            </a:r>
          </a:p>
        </p:txBody>
      </p:sp>
      <p:sp>
        <p:nvSpPr>
          <p:cNvPr id="50" name="Rectangle 49">
            <a:extLst>
              <a:ext uri="{FF2B5EF4-FFF2-40B4-BE49-F238E27FC236}">
                <a16:creationId xmlns:a16="http://schemas.microsoft.com/office/drawing/2014/main" id="{CF961D64-66A7-9B47-8524-16B635074406}"/>
              </a:ext>
            </a:extLst>
          </p:cNvPr>
          <p:cNvSpPr/>
          <p:nvPr/>
        </p:nvSpPr>
        <p:spPr>
          <a:xfrm>
            <a:off x="7102550" y="5282782"/>
            <a:ext cx="4511245" cy="384721"/>
          </a:xfrm>
          <a:prstGeom prst="rect">
            <a:avLst/>
          </a:prstGeom>
        </p:spPr>
        <p:txBody>
          <a:bodyPr wrap="square">
            <a:spAutoFit/>
          </a:bodyPr>
          <a:lstStyle/>
          <a:p>
            <a:r>
              <a:rPr lang="en-US" sz="1900" b="1" dirty="0">
                <a:solidFill>
                  <a:srgbClr val="A22800"/>
                </a:solidFill>
                <a:latin typeface="Arial" panose="020B0604020202020204" pitchFamily="34" charset="0"/>
                <a:cs typeface="Arial" panose="020B0604020202020204" pitchFamily="34" charset="0"/>
              </a:rPr>
              <a:t>15,000</a:t>
            </a:r>
          </a:p>
        </p:txBody>
      </p:sp>
      <p:sp>
        <p:nvSpPr>
          <p:cNvPr id="51" name="Rectangle 50">
            <a:extLst>
              <a:ext uri="{FF2B5EF4-FFF2-40B4-BE49-F238E27FC236}">
                <a16:creationId xmlns:a16="http://schemas.microsoft.com/office/drawing/2014/main" id="{751FA902-53EB-8243-8195-E35AA7E38A0C}"/>
              </a:ext>
            </a:extLst>
          </p:cNvPr>
          <p:cNvSpPr/>
          <p:nvPr/>
        </p:nvSpPr>
        <p:spPr>
          <a:xfrm>
            <a:off x="7102550" y="1430083"/>
            <a:ext cx="2441694"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Will try to exit by 2030</a:t>
            </a:r>
          </a:p>
        </p:txBody>
      </p:sp>
      <p:sp>
        <p:nvSpPr>
          <p:cNvPr id="52" name="Rectangle 51">
            <a:extLst>
              <a:ext uri="{FF2B5EF4-FFF2-40B4-BE49-F238E27FC236}">
                <a16:creationId xmlns:a16="http://schemas.microsoft.com/office/drawing/2014/main" id="{4C5C2C80-CF6C-A246-8323-33611A21FA63}"/>
              </a:ext>
            </a:extLst>
          </p:cNvPr>
          <p:cNvSpPr/>
          <p:nvPr/>
        </p:nvSpPr>
        <p:spPr>
          <a:xfrm>
            <a:off x="7102549" y="2534948"/>
            <a:ext cx="485630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Will be market ready</a:t>
            </a:r>
          </a:p>
        </p:txBody>
      </p:sp>
      <p:sp>
        <p:nvSpPr>
          <p:cNvPr id="53" name="Rectangle 52">
            <a:extLst>
              <a:ext uri="{FF2B5EF4-FFF2-40B4-BE49-F238E27FC236}">
                <a16:creationId xmlns:a16="http://schemas.microsoft.com/office/drawing/2014/main" id="{012B46AC-35CD-C347-99A1-A57C1C9899EA}"/>
              </a:ext>
            </a:extLst>
          </p:cNvPr>
          <p:cNvSpPr/>
          <p:nvPr/>
        </p:nvSpPr>
        <p:spPr>
          <a:xfrm>
            <a:off x="7102549" y="3544732"/>
            <a:ext cx="4856303"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Will actually transact</a:t>
            </a:r>
          </a:p>
        </p:txBody>
      </p:sp>
      <p:sp>
        <p:nvSpPr>
          <p:cNvPr id="54" name="Rectangle 53">
            <a:extLst>
              <a:ext uri="{FF2B5EF4-FFF2-40B4-BE49-F238E27FC236}">
                <a16:creationId xmlns:a16="http://schemas.microsoft.com/office/drawing/2014/main" id="{A2377F25-A074-D441-9D66-F21225C57195}"/>
              </a:ext>
            </a:extLst>
          </p:cNvPr>
          <p:cNvSpPr/>
          <p:nvPr/>
        </p:nvSpPr>
        <p:spPr>
          <a:xfrm>
            <a:off x="7102549" y="5621572"/>
            <a:ext cx="4856303" cy="369332"/>
          </a:xfrm>
          <a:prstGeom prst="rect">
            <a:avLst/>
          </a:prstGeom>
        </p:spPr>
        <p:txBody>
          <a:bodyPr wrap="square">
            <a:spAutoFit/>
          </a:bodyPr>
          <a:lstStyle/>
          <a:p>
            <a:pPr>
              <a:spcBef>
                <a:spcPct val="0"/>
              </a:spcBef>
            </a:pPr>
            <a:r>
              <a:rPr lang="en-US" altLang="en-US" dirty="0">
                <a:latin typeface="Arial" panose="020B0604020202020204" pitchFamily="34" charset="0"/>
                <a:ea typeface="ＭＳ Ｐゴシック" panose="020B0600070205080204" pitchFamily="34" charset="-128"/>
              </a:rPr>
              <a:t>Will sell at desired price</a:t>
            </a:r>
            <a:endParaRPr lang="en-US" altLang="en-US" b="1" dirty="0">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52D2F45E-230E-D842-8853-2B0210F300FE}"/>
              </a:ext>
            </a:extLst>
          </p:cNvPr>
          <p:cNvCxnSpPr>
            <a:cxnSpLocks/>
          </p:cNvCxnSpPr>
          <p:nvPr/>
        </p:nvCxnSpPr>
        <p:spPr>
          <a:xfrm>
            <a:off x="6771171" y="1012227"/>
            <a:ext cx="0" cy="502133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77C189-10CA-074E-97E9-0126D1C689F7}"/>
              </a:ext>
            </a:extLst>
          </p:cNvPr>
          <p:cNvSpPr/>
          <p:nvPr/>
        </p:nvSpPr>
        <p:spPr>
          <a:xfrm>
            <a:off x="6693533" y="5402974"/>
            <a:ext cx="155275" cy="155275"/>
          </a:xfrm>
          <a:prstGeom prst="ellipse">
            <a:avLst/>
          </a:prstGeom>
          <a:solidFill>
            <a:srgbClr val="A2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E615B40-B682-5347-8458-91E26E3F12AE}"/>
              </a:ext>
            </a:extLst>
          </p:cNvPr>
          <p:cNvSpPr/>
          <p:nvPr/>
        </p:nvSpPr>
        <p:spPr>
          <a:xfrm>
            <a:off x="7102550" y="4219555"/>
            <a:ext cx="4511245"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16,000</a:t>
            </a:r>
          </a:p>
        </p:txBody>
      </p:sp>
      <p:sp>
        <p:nvSpPr>
          <p:cNvPr id="66" name="Rectangle 65">
            <a:extLst>
              <a:ext uri="{FF2B5EF4-FFF2-40B4-BE49-F238E27FC236}">
                <a16:creationId xmlns:a16="http://schemas.microsoft.com/office/drawing/2014/main" id="{0D0A34F7-614E-334B-A715-212C915D8549}"/>
              </a:ext>
            </a:extLst>
          </p:cNvPr>
          <p:cNvSpPr/>
          <p:nvPr/>
        </p:nvSpPr>
        <p:spPr>
          <a:xfrm>
            <a:off x="7102549" y="4592136"/>
            <a:ext cx="4856303" cy="369332"/>
          </a:xfrm>
          <a:prstGeom prst="rect">
            <a:avLst/>
          </a:prstGeom>
        </p:spPr>
        <p:txBody>
          <a:bodyPr wrap="square">
            <a:spAutoFit/>
          </a:bodyPr>
          <a:lstStyle/>
          <a:p>
            <a:pPr>
              <a:spcBef>
                <a:spcPct val="0"/>
              </a:spcBef>
            </a:pPr>
            <a:r>
              <a:rPr lang="en-US" altLang="en-US" dirty="0">
                <a:latin typeface="Arial" panose="020B0604020202020204" pitchFamily="34" charset="0"/>
                <a:ea typeface="ＭＳ Ｐゴシック" panose="020B0600070205080204" pitchFamily="34" charset="-128"/>
              </a:rPr>
              <a:t>Will sell with concessions (price or terms)</a:t>
            </a:r>
            <a:endParaRPr lang="en-US" altLang="en-US"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9ABCD22-4A90-7A4D-916A-8DA5AEBC8896}"/>
              </a:ext>
            </a:extLst>
          </p:cNvPr>
          <p:cNvSpPr/>
          <p:nvPr/>
        </p:nvSpPr>
        <p:spPr>
          <a:xfrm>
            <a:off x="739720" y="2990734"/>
            <a:ext cx="4856304" cy="738664"/>
          </a:xfrm>
          <a:prstGeom prst="rect">
            <a:avLst/>
          </a:prstGeom>
        </p:spPr>
        <p:txBody>
          <a:bodyPr wrap="square">
            <a:spAutoFit/>
          </a:bodyPr>
          <a:lstStyle/>
          <a:p>
            <a:r>
              <a:rPr lang="en-US" sz="2100" dirty="0">
                <a:latin typeface="Arial" panose="020B0604020202020204" pitchFamily="34" charset="0"/>
                <a:ea typeface="ＭＳ Ｐゴシック" panose="020B0600070205080204" pitchFamily="34" charset="-128"/>
              </a:rPr>
              <a:t>The reality: 80% of businesses put up for sale do not sell.</a:t>
            </a:r>
            <a:endParaRPr lang="en-US" sz="2100" dirty="0"/>
          </a:p>
        </p:txBody>
      </p:sp>
      <p:sp>
        <p:nvSpPr>
          <p:cNvPr id="69" name="Oval 68">
            <a:extLst>
              <a:ext uri="{FF2B5EF4-FFF2-40B4-BE49-F238E27FC236}">
                <a16:creationId xmlns:a16="http://schemas.microsoft.com/office/drawing/2014/main" id="{85D6002C-BF85-524E-A7F4-5C7B843B1380}"/>
              </a:ext>
            </a:extLst>
          </p:cNvPr>
          <p:cNvSpPr/>
          <p:nvPr/>
        </p:nvSpPr>
        <p:spPr>
          <a:xfrm>
            <a:off x="6693533" y="4329548"/>
            <a:ext cx="155275" cy="1552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DFFA613-17B8-274C-A3A6-A907D1FEB671}"/>
              </a:ext>
            </a:extLst>
          </p:cNvPr>
          <p:cNvSpPr/>
          <p:nvPr/>
        </p:nvSpPr>
        <p:spPr>
          <a:xfrm>
            <a:off x="6693533" y="3315756"/>
            <a:ext cx="155275" cy="1552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8FE4A12-BD63-0B40-843B-232E7C7DE9F6}"/>
              </a:ext>
            </a:extLst>
          </p:cNvPr>
          <p:cNvSpPr/>
          <p:nvPr/>
        </p:nvSpPr>
        <p:spPr>
          <a:xfrm>
            <a:off x="6693533" y="2282087"/>
            <a:ext cx="155275" cy="1552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8805D03D-A01C-BB4D-A8AC-1DBF388D0FBA}"/>
              </a:ext>
            </a:extLst>
          </p:cNvPr>
          <p:cNvSpPr/>
          <p:nvPr/>
        </p:nvSpPr>
        <p:spPr>
          <a:xfrm>
            <a:off x="6693533" y="1208661"/>
            <a:ext cx="155275" cy="1552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61BB54-D7C0-A740-B4DC-9D23BD41F4F5}"/>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40CBE6E-ED01-2741-98E7-4C7CD02DA2A3}"/>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7" name="Rectangle 26">
            <a:extLst>
              <a:ext uri="{FF2B5EF4-FFF2-40B4-BE49-F238E27FC236}">
                <a16:creationId xmlns:a16="http://schemas.microsoft.com/office/drawing/2014/main" id="{CA1DA99D-9545-4743-8E14-86CCA84E4669}"/>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220330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0" y="3816625"/>
            <a:ext cx="12192000" cy="30413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478F1C-9333-404B-A748-A3BC15D0F452}"/>
              </a:ext>
            </a:extLst>
          </p:cNvPr>
          <p:cNvSpPr/>
          <p:nvPr/>
        </p:nvSpPr>
        <p:spPr>
          <a:xfrm>
            <a:off x="640551" y="4420293"/>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Pro</a:t>
            </a:r>
          </a:p>
        </p:txBody>
      </p:sp>
      <p:sp>
        <p:nvSpPr>
          <p:cNvPr id="9" name="Rectangle 8">
            <a:extLst>
              <a:ext uri="{FF2B5EF4-FFF2-40B4-BE49-F238E27FC236}">
                <a16:creationId xmlns:a16="http://schemas.microsoft.com/office/drawing/2014/main" id="{AD11CAAE-13D0-D044-AB01-7EE662CC45F8}"/>
              </a:ext>
            </a:extLst>
          </p:cNvPr>
          <p:cNvSpPr/>
          <p:nvPr/>
        </p:nvSpPr>
        <p:spPr>
          <a:xfrm>
            <a:off x="4328448" y="4420293"/>
            <a:ext cx="2921191"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Con</a:t>
            </a:r>
          </a:p>
        </p:txBody>
      </p:sp>
      <p:sp>
        <p:nvSpPr>
          <p:cNvPr id="10" name="Rectangle 9">
            <a:extLst>
              <a:ext uri="{FF2B5EF4-FFF2-40B4-BE49-F238E27FC236}">
                <a16:creationId xmlns:a16="http://schemas.microsoft.com/office/drawing/2014/main" id="{1D1ED865-0CEF-B543-BA3D-5CC77E34BCDE}"/>
              </a:ext>
            </a:extLst>
          </p:cNvPr>
          <p:cNvSpPr/>
          <p:nvPr/>
        </p:nvSpPr>
        <p:spPr>
          <a:xfrm>
            <a:off x="8149020" y="4352290"/>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Risk</a:t>
            </a:r>
          </a:p>
        </p:txBody>
      </p:sp>
      <p:sp>
        <p:nvSpPr>
          <p:cNvPr id="17" name="Rectangle 16">
            <a:extLst>
              <a:ext uri="{FF2B5EF4-FFF2-40B4-BE49-F238E27FC236}">
                <a16:creationId xmlns:a16="http://schemas.microsoft.com/office/drawing/2014/main" id="{0A64EE9E-D5B9-7D4B-A8BB-E02B89944257}"/>
              </a:ext>
            </a:extLst>
          </p:cNvPr>
          <p:cNvSpPr/>
          <p:nvPr/>
        </p:nvSpPr>
        <p:spPr>
          <a:xfrm>
            <a:off x="640551" y="2033851"/>
            <a:ext cx="9062769"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Management (inside) Buyout</a:t>
            </a:r>
          </a:p>
        </p:txBody>
      </p:sp>
      <p:sp>
        <p:nvSpPr>
          <p:cNvPr id="13" name="Rectangle 12">
            <a:extLst>
              <a:ext uri="{FF2B5EF4-FFF2-40B4-BE49-F238E27FC236}">
                <a16:creationId xmlns:a16="http://schemas.microsoft.com/office/drawing/2014/main" id="{EA784660-D6A7-3544-93CE-D6C0C3665F39}"/>
              </a:ext>
            </a:extLst>
          </p:cNvPr>
          <p:cNvSpPr/>
          <p:nvPr/>
        </p:nvSpPr>
        <p:spPr>
          <a:xfrm>
            <a:off x="640551" y="2622607"/>
            <a:ext cx="9934684" cy="738664"/>
          </a:xfrm>
          <a:prstGeom prst="rect">
            <a:avLst/>
          </a:prstGeom>
        </p:spPr>
        <p:txBody>
          <a:bodyPr wrap="square">
            <a:spAutoFit/>
          </a:bodyPr>
          <a:lstStyle/>
          <a:p>
            <a:r>
              <a:rPr lang="en-US" altLang="en-US" sz="2100" dirty="0">
                <a:latin typeface="Arial" panose="020B0604020202020204" pitchFamily="34" charset="0"/>
                <a:ea typeface="ＭＳ Ｐゴシック" panose="020B0600070205080204" pitchFamily="34" charset="-128"/>
              </a:rPr>
              <a:t>Selling the business to an individual who is already affiliated with or has a passion for the business, such as a partner, key employee or family member.</a:t>
            </a:r>
            <a:endParaRPr lang="en-US" sz="2100" dirty="0"/>
          </a:p>
        </p:txBody>
      </p:sp>
      <p:sp>
        <p:nvSpPr>
          <p:cNvPr id="14" name="Rectangle 13">
            <a:extLst>
              <a:ext uri="{FF2B5EF4-FFF2-40B4-BE49-F238E27FC236}">
                <a16:creationId xmlns:a16="http://schemas.microsoft.com/office/drawing/2014/main" id="{61256F42-7A3F-674E-A4DE-5F67FFC78BF9}"/>
              </a:ext>
            </a:extLst>
          </p:cNvPr>
          <p:cNvSpPr/>
          <p:nvPr/>
        </p:nvSpPr>
        <p:spPr>
          <a:xfrm>
            <a:off x="640551" y="4805014"/>
            <a:ext cx="3155786"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Buyer knows the business and is someone the owner trusts</a:t>
            </a:r>
          </a:p>
        </p:txBody>
      </p:sp>
      <p:sp>
        <p:nvSpPr>
          <p:cNvPr id="18" name="Rectangle 17">
            <a:extLst>
              <a:ext uri="{FF2B5EF4-FFF2-40B4-BE49-F238E27FC236}">
                <a16:creationId xmlns:a16="http://schemas.microsoft.com/office/drawing/2014/main" id="{AC534A22-7897-0945-AFD9-CF1121834864}"/>
              </a:ext>
            </a:extLst>
          </p:cNvPr>
          <p:cNvSpPr/>
          <p:nvPr/>
        </p:nvSpPr>
        <p:spPr>
          <a:xfrm>
            <a:off x="4328448" y="4805014"/>
            <a:ext cx="3288461"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Buyer typically has little cash at closing (opts for an installment sale)</a:t>
            </a:r>
          </a:p>
        </p:txBody>
      </p:sp>
      <p:sp>
        <p:nvSpPr>
          <p:cNvPr id="22" name="Rectangle 21">
            <a:extLst>
              <a:ext uri="{FF2B5EF4-FFF2-40B4-BE49-F238E27FC236}">
                <a16:creationId xmlns:a16="http://schemas.microsoft.com/office/drawing/2014/main" id="{F6C5DD3E-E78E-F14A-8EC5-4B656CD3E246}"/>
              </a:ext>
            </a:extLst>
          </p:cNvPr>
          <p:cNvSpPr/>
          <p:nvPr/>
        </p:nvSpPr>
        <p:spPr>
          <a:xfrm>
            <a:off x="8149020" y="4805014"/>
            <a:ext cx="3272483"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Sometimes good employees make poor entrepreneurs</a:t>
            </a:r>
            <a:endParaRPr lang="en-US" sz="1600" i="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31041BD-99E3-A148-8BED-6E11B96B0C7B}"/>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8BB1671-3B19-4E42-B2AB-9A4656FC1400}"/>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18A0C063-A8D3-D940-A700-16CE7717F839}"/>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144883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0" y="3564611"/>
            <a:ext cx="12192000" cy="3293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8478F1C-9333-404B-A748-A3BC15D0F452}"/>
              </a:ext>
            </a:extLst>
          </p:cNvPr>
          <p:cNvSpPr/>
          <p:nvPr/>
        </p:nvSpPr>
        <p:spPr>
          <a:xfrm>
            <a:off x="640551" y="3933335"/>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Pro</a:t>
            </a:r>
          </a:p>
        </p:txBody>
      </p:sp>
      <p:sp>
        <p:nvSpPr>
          <p:cNvPr id="9" name="Rectangle 8">
            <a:extLst>
              <a:ext uri="{FF2B5EF4-FFF2-40B4-BE49-F238E27FC236}">
                <a16:creationId xmlns:a16="http://schemas.microsoft.com/office/drawing/2014/main" id="{AD11CAAE-13D0-D044-AB01-7EE662CC45F8}"/>
              </a:ext>
            </a:extLst>
          </p:cNvPr>
          <p:cNvSpPr/>
          <p:nvPr/>
        </p:nvSpPr>
        <p:spPr>
          <a:xfrm>
            <a:off x="4328447" y="3933334"/>
            <a:ext cx="2921191"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Con</a:t>
            </a:r>
          </a:p>
        </p:txBody>
      </p:sp>
      <p:sp>
        <p:nvSpPr>
          <p:cNvPr id="10" name="Rectangle 9">
            <a:extLst>
              <a:ext uri="{FF2B5EF4-FFF2-40B4-BE49-F238E27FC236}">
                <a16:creationId xmlns:a16="http://schemas.microsoft.com/office/drawing/2014/main" id="{1D1ED865-0CEF-B543-BA3D-5CC77E34BCDE}"/>
              </a:ext>
            </a:extLst>
          </p:cNvPr>
          <p:cNvSpPr/>
          <p:nvPr/>
        </p:nvSpPr>
        <p:spPr>
          <a:xfrm>
            <a:off x="8149020" y="3933334"/>
            <a:ext cx="3509422"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Risk</a:t>
            </a:r>
          </a:p>
        </p:txBody>
      </p:sp>
      <p:sp>
        <p:nvSpPr>
          <p:cNvPr id="17" name="Rectangle 16">
            <a:extLst>
              <a:ext uri="{FF2B5EF4-FFF2-40B4-BE49-F238E27FC236}">
                <a16:creationId xmlns:a16="http://schemas.microsoft.com/office/drawing/2014/main" id="{0A64EE9E-D5B9-7D4B-A8BB-E02B89944257}"/>
              </a:ext>
            </a:extLst>
          </p:cNvPr>
          <p:cNvSpPr/>
          <p:nvPr/>
        </p:nvSpPr>
        <p:spPr>
          <a:xfrm>
            <a:off x="640551" y="2033851"/>
            <a:ext cx="9062769"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Liquidate</a:t>
            </a:r>
          </a:p>
        </p:txBody>
      </p:sp>
      <p:sp>
        <p:nvSpPr>
          <p:cNvPr id="13" name="Rectangle 12">
            <a:extLst>
              <a:ext uri="{FF2B5EF4-FFF2-40B4-BE49-F238E27FC236}">
                <a16:creationId xmlns:a16="http://schemas.microsoft.com/office/drawing/2014/main" id="{EA784660-D6A7-3544-93CE-D6C0C3665F39}"/>
              </a:ext>
            </a:extLst>
          </p:cNvPr>
          <p:cNvSpPr/>
          <p:nvPr/>
        </p:nvSpPr>
        <p:spPr>
          <a:xfrm>
            <a:off x="640551" y="2622607"/>
            <a:ext cx="9934684" cy="415498"/>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The break-up and sale of business assets for cash.</a:t>
            </a:r>
            <a:endParaRPr lang="en-US" sz="2100" i="1"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1256F42-7A3F-674E-A4DE-5F67FFC78BF9}"/>
              </a:ext>
            </a:extLst>
          </p:cNvPr>
          <p:cNvSpPr/>
          <p:nvPr/>
        </p:nvSpPr>
        <p:spPr>
          <a:xfrm>
            <a:off x="640550" y="4380048"/>
            <a:ext cx="3402431"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Unwanted or unintended owners are not forced to continue running the business and instead receive some monetary value </a:t>
            </a:r>
          </a:p>
        </p:txBody>
      </p:sp>
      <p:sp>
        <p:nvSpPr>
          <p:cNvPr id="18" name="Rectangle 17">
            <a:extLst>
              <a:ext uri="{FF2B5EF4-FFF2-40B4-BE49-F238E27FC236}">
                <a16:creationId xmlns:a16="http://schemas.microsoft.com/office/drawing/2014/main" id="{AC534A22-7897-0945-AFD9-CF1121834864}"/>
              </a:ext>
            </a:extLst>
          </p:cNvPr>
          <p:cNvSpPr/>
          <p:nvPr/>
        </p:nvSpPr>
        <p:spPr>
          <a:xfrm>
            <a:off x="4327001" y="4380047"/>
            <a:ext cx="328846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Receive depressed value for business assets in a fire sale</a:t>
            </a:r>
          </a:p>
        </p:txBody>
      </p:sp>
      <p:sp>
        <p:nvSpPr>
          <p:cNvPr id="22" name="Rectangle 21">
            <a:extLst>
              <a:ext uri="{FF2B5EF4-FFF2-40B4-BE49-F238E27FC236}">
                <a16:creationId xmlns:a16="http://schemas.microsoft.com/office/drawing/2014/main" id="{F6C5DD3E-E78E-F14A-8EC5-4B656CD3E246}"/>
              </a:ext>
            </a:extLst>
          </p:cNvPr>
          <p:cNvSpPr/>
          <p:nvPr/>
        </p:nvSpPr>
        <p:spPr>
          <a:xfrm>
            <a:off x="8149020" y="4400184"/>
            <a:ext cx="3402430"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Cash received for business assets are not sufficient to support the family's lifestyle</a:t>
            </a:r>
            <a:endParaRPr lang="en-US" sz="1600" i="1"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A0D075A4-E762-B440-9393-A845C3115897}"/>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B043E02-50BA-3240-A125-DFB59FC5B6B7}"/>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1" name="Rectangle 20">
            <a:extLst>
              <a:ext uri="{FF2B5EF4-FFF2-40B4-BE49-F238E27FC236}">
                <a16:creationId xmlns:a16="http://schemas.microsoft.com/office/drawing/2014/main" id="{7357F229-AD46-6845-9994-A563D6FE72B6}"/>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98522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6096000" y="1"/>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D9E0C1-230C-C14F-8F7E-8BDCC85425CF}"/>
              </a:ext>
            </a:extLst>
          </p:cNvPr>
          <p:cNvSpPr/>
          <p:nvPr/>
        </p:nvSpPr>
        <p:spPr>
          <a:xfrm>
            <a:off x="640551" y="2493390"/>
            <a:ext cx="4745180" cy="553998"/>
          </a:xfrm>
          <a:prstGeom prst="rect">
            <a:avLst/>
          </a:prstGeom>
        </p:spPr>
        <p:txBody>
          <a:bodyPr wrap="square">
            <a:spAutoFit/>
          </a:bodyPr>
          <a:lstStyle/>
          <a:p>
            <a:pPr>
              <a:buClr>
                <a:schemeClr val="accent3"/>
              </a:buClr>
            </a:pPr>
            <a:r>
              <a:rPr lang="en-US" sz="3000" b="1" dirty="0">
                <a:solidFill>
                  <a:schemeClr val="accent2"/>
                </a:solidFill>
                <a:latin typeface="Arial" panose="020B0604020202020204" pitchFamily="34" charset="0"/>
                <a:cs typeface="Arial" panose="020B0604020202020204" pitchFamily="34" charset="0"/>
              </a:rPr>
              <a:t>Liquidate</a:t>
            </a:r>
          </a:p>
        </p:txBody>
      </p:sp>
      <p:sp>
        <p:nvSpPr>
          <p:cNvPr id="16" name="Rectangle 15">
            <a:extLst>
              <a:ext uri="{FF2B5EF4-FFF2-40B4-BE49-F238E27FC236}">
                <a16:creationId xmlns:a16="http://schemas.microsoft.com/office/drawing/2014/main" id="{958FF8B0-04AE-F944-AA26-94352CE8F949}"/>
              </a:ext>
            </a:extLst>
          </p:cNvPr>
          <p:cNvSpPr/>
          <p:nvPr/>
        </p:nvSpPr>
        <p:spPr>
          <a:xfrm>
            <a:off x="6564897" y="1383909"/>
            <a:ext cx="4961210" cy="384721"/>
          </a:xfrm>
          <a:prstGeom prst="rect">
            <a:avLst/>
          </a:prstGeom>
        </p:spPr>
        <p:txBody>
          <a:bodyPr wrap="square">
            <a:spAutoFit/>
          </a:bodyPr>
          <a:lstStyle/>
          <a:p>
            <a:r>
              <a:rPr lang="en-US" sz="1900" b="1" dirty="0">
                <a:solidFill>
                  <a:schemeClr val="accent1"/>
                </a:solidFill>
                <a:latin typeface="Arial" panose="020B0604020202020204" pitchFamily="34" charset="0"/>
                <a:cs typeface="Arial" panose="020B0604020202020204" pitchFamily="34" charset="0"/>
              </a:rPr>
              <a:t>If you suddenly couldn’t work anymore…</a:t>
            </a:r>
            <a:endParaRPr lang="en-US" sz="1900" b="1" i="1" dirty="0">
              <a:solidFill>
                <a:schemeClr val="accent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B982982E-551F-7C4E-9CB6-7DD492C50257}"/>
              </a:ext>
            </a:extLst>
          </p:cNvPr>
          <p:cNvSpPr/>
          <p:nvPr/>
        </p:nvSpPr>
        <p:spPr>
          <a:xfrm>
            <a:off x="6590239" y="5329486"/>
            <a:ext cx="4935868" cy="923330"/>
          </a:xfrm>
          <a:prstGeom prst="rect">
            <a:avLst/>
          </a:prstGeom>
        </p:spPr>
        <p:txBody>
          <a:bodyPr wrap="square">
            <a:spAutoFit/>
          </a:bodyPr>
          <a:lstStyle/>
          <a:p>
            <a:pPr>
              <a:spcBef>
                <a:spcPct val="50000"/>
              </a:spcBef>
            </a:pPr>
            <a:r>
              <a:rPr lang="en-US" altLang="en-US" b="1" dirty="0">
                <a:latin typeface="Arial" panose="020B0604020202020204" pitchFamily="34" charset="0"/>
                <a:cs typeface="Arial" panose="020B0604020202020204" pitchFamily="34" charset="0"/>
              </a:rPr>
              <a:t>If you answered “yes” to most of these questions, your business is a candidate for a forced liquidation.</a:t>
            </a:r>
          </a:p>
        </p:txBody>
      </p:sp>
      <p:sp>
        <p:nvSpPr>
          <p:cNvPr id="19" name="Rectangle 18">
            <a:extLst>
              <a:ext uri="{FF2B5EF4-FFF2-40B4-BE49-F238E27FC236}">
                <a16:creationId xmlns:a16="http://schemas.microsoft.com/office/drawing/2014/main" id="{38FD3EE8-7DD7-2842-8D9B-FB6834BB428F}"/>
              </a:ext>
            </a:extLst>
          </p:cNvPr>
          <p:cNvSpPr/>
          <p:nvPr/>
        </p:nvSpPr>
        <p:spPr>
          <a:xfrm>
            <a:off x="6590238" y="1964609"/>
            <a:ext cx="5248263" cy="3970318"/>
          </a:xfrm>
          <a:prstGeom prst="rect">
            <a:avLst/>
          </a:prstGeom>
        </p:spPr>
        <p:txBody>
          <a:bodyPr wrap="square">
            <a:spAutoFit/>
          </a:bodyPr>
          <a:lstStyle/>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Would a spouse/child own or control your stock?</a:t>
            </a:r>
          </a:p>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Would they be liable for your debts?</a:t>
            </a:r>
          </a:p>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Do they lack executive experience?</a:t>
            </a:r>
          </a:p>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Would sales likely fall in the short term?</a:t>
            </a:r>
          </a:p>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Would profits likely decline?</a:t>
            </a:r>
          </a:p>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Would key employees consider leaving? </a:t>
            </a:r>
          </a:p>
          <a:p>
            <a:pPr marL="285750" indent="-285750">
              <a:spcBef>
                <a:spcPct val="50000"/>
              </a:spcBef>
              <a:buClr>
                <a:schemeClr val="accent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Would clients think about leaving?</a:t>
            </a:r>
          </a:p>
          <a:p>
            <a:pPr marL="285750" indent="-285750">
              <a:spcBef>
                <a:spcPct val="50000"/>
              </a:spcBef>
              <a:buClr>
                <a:schemeClr val="accent1"/>
              </a:buCl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285750" indent="-285750">
              <a:spcBef>
                <a:spcPct val="50000"/>
              </a:spcBef>
              <a:buClr>
                <a:schemeClr val="accent1"/>
              </a:buCl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3CA549F5-2A0E-1348-B3D0-6672DEEF6D96}"/>
              </a:ext>
            </a:extLst>
          </p:cNvPr>
          <p:cNvSpPr/>
          <p:nvPr/>
        </p:nvSpPr>
        <p:spPr>
          <a:xfrm>
            <a:off x="-266267" y="3141392"/>
            <a:ext cx="5400300" cy="1061829"/>
          </a:xfrm>
          <a:prstGeom prst="rect">
            <a:avLst/>
          </a:prstGeom>
        </p:spPr>
        <p:txBody>
          <a:bodyPr wrap="square">
            <a:spAutoFit/>
          </a:bodyPr>
          <a:lstStyle/>
          <a:p>
            <a:pPr lvl="2">
              <a:spcBef>
                <a:spcPct val="20000"/>
              </a:spcBef>
              <a:buClr>
                <a:srgbClr val="00183D"/>
              </a:buClr>
              <a:defRPr/>
            </a:pPr>
            <a:r>
              <a:rPr lang="en-US" sz="2100" dirty="0">
                <a:latin typeface="Arial" panose="020B0604020202020204" pitchFamily="34" charset="0"/>
                <a:ea typeface="ＭＳ Ｐゴシック" pitchFamily="48" charset="-128"/>
                <a:cs typeface="Arial" panose="020B0604020202020204" pitchFamily="34" charset="0"/>
              </a:rPr>
              <a:t>Is your business a candidate for a forced liquidation? Ask yourself these questions:</a:t>
            </a:r>
          </a:p>
        </p:txBody>
      </p:sp>
      <p:sp>
        <p:nvSpPr>
          <p:cNvPr id="13" name="Rectangle 12">
            <a:extLst>
              <a:ext uri="{FF2B5EF4-FFF2-40B4-BE49-F238E27FC236}">
                <a16:creationId xmlns:a16="http://schemas.microsoft.com/office/drawing/2014/main" id="{381ECCCF-6D69-9B4A-96CB-B2A2CE446E62}"/>
              </a:ext>
            </a:extLst>
          </p:cNvPr>
          <p:cNvSpPr/>
          <p:nvPr/>
        </p:nvSpPr>
        <p:spPr>
          <a:xfrm>
            <a:off x="640551" y="602125"/>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516984-1DD6-B342-A324-0DEF4F558FBC}"/>
              </a:ext>
            </a:extLst>
          </p:cNvPr>
          <p:cNvSpPr txBox="1"/>
          <p:nvPr/>
        </p:nvSpPr>
        <p:spPr>
          <a:xfrm>
            <a:off x="739720" y="654377"/>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20" name="Rectangle 19">
            <a:extLst>
              <a:ext uri="{FF2B5EF4-FFF2-40B4-BE49-F238E27FC236}">
                <a16:creationId xmlns:a16="http://schemas.microsoft.com/office/drawing/2014/main" id="{2A04314E-444B-FB4E-96CE-520277F51419}"/>
              </a:ext>
            </a:extLst>
          </p:cNvPr>
          <p:cNvSpPr/>
          <p:nvPr/>
        </p:nvSpPr>
        <p:spPr>
          <a:xfrm>
            <a:off x="1328655" y="669766"/>
            <a:ext cx="3209800"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ALL THE OPTIONS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FOR EXITING THE BUSINESS</a:t>
            </a:r>
          </a:p>
        </p:txBody>
      </p:sp>
    </p:spTree>
    <p:extLst>
      <p:ext uri="{BB962C8B-B14F-4D97-AF65-F5344CB8AC3E}">
        <p14:creationId xmlns:p14="http://schemas.microsoft.com/office/powerpoint/2010/main" val="4226051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84E82D-63F4-7541-B0ED-9B0D63BFA751}"/>
              </a:ext>
            </a:extLst>
          </p:cNvPr>
          <p:cNvSpPr/>
          <p:nvPr/>
        </p:nvSpPr>
        <p:spPr>
          <a:xfrm>
            <a:off x="877954" y="3347482"/>
            <a:ext cx="10436087" cy="92333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The information provided is not written or intended as specific tax or legal advice. [Insert DBA name] is not authorized to give tax or legal advice. Individuals are encouraged to seek advice from their own tax or legal counsel.</a:t>
            </a:r>
          </a:p>
        </p:txBody>
      </p:sp>
      <p:sp>
        <p:nvSpPr>
          <p:cNvPr id="5" name="Rectangle 4">
            <a:extLst>
              <a:ext uri="{FF2B5EF4-FFF2-40B4-BE49-F238E27FC236}">
                <a16:creationId xmlns:a16="http://schemas.microsoft.com/office/drawing/2014/main" id="{09F8E0CF-439E-C74A-99EC-8F851E2D264D}"/>
              </a:ext>
            </a:extLst>
          </p:cNvPr>
          <p:cNvSpPr/>
          <p:nvPr/>
        </p:nvSpPr>
        <p:spPr>
          <a:xfrm>
            <a:off x="5021024" y="2494856"/>
            <a:ext cx="2149948" cy="553998"/>
          </a:xfrm>
          <a:prstGeom prst="rect">
            <a:avLst/>
          </a:prstGeom>
        </p:spPr>
        <p:txBody>
          <a:bodyPr wrap="none">
            <a:spAutoFit/>
          </a:bodyPr>
          <a:lstStyle/>
          <a:p>
            <a:pPr algn="ctr"/>
            <a:r>
              <a:rPr lang="en-US" sz="3000" b="1" dirty="0">
                <a:solidFill>
                  <a:schemeClr val="accent2"/>
                </a:solidFill>
                <a:latin typeface="Arial" panose="020B0604020202020204" pitchFamily="34" charset="0"/>
                <a:cs typeface="Arial" panose="020B0604020202020204" pitchFamily="34" charset="0"/>
              </a:rPr>
              <a:t>Disclosure</a:t>
            </a:r>
          </a:p>
        </p:txBody>
      </p:sp>
    </p:spTree>
    <p:extLst>
      <p:ext uri="{BB962C8B-B14F-4D97-AF65-F5344CB8AC3E}">
        <p14:creationId xmlns:p14="http://schemas.microsoft.com/office/powerpoint/2010/main" val="304579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7F9997-96DD-E347-AA96-10F002E047B4}"/>
              </a:ext>
            </a:extLst>
          </p:cNvPr>
          <p:cNvSpPr/>
          <p:nvPr/>
        </p:nvSpPr>
        <p:spPr>
          <a:xfrm>
            <a:off x="5870448" y="22861"/>
            <a:ext cx="6321552" cy="6835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1C0ADC-2433-2E4F-ABE2-55703A937438}"/>
              </a:ext>
            </a:extLst>
          </p:cNvPr>
          <p:cNvSpPr/>
          <p:nvPr/>
        </p:nvSpPr>
        <p:spPr>
          <a:xfrm>
            <a:off x="631767" y="602125"/>
            <a:ext cx="623454" cy="670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A1CD307-1B92-0046-B490-5E2F706F9806}"/>
              </a:ext>
            </a:extLst>
          </p:cNvPr>
          <p:cNvSpPr txBox="1"/>
          <p:nvPr/>
        </p:nvSpPr>
        <p:spPr>
          <a:xfrm>
            <a:off x="748156" y="654377"/>
            <a:ext cx="602663" cy="553998"/>
          </a:xfrm>
          <a:prstGeom prst="rect">
            <a:avLst/>
          </a:prstGeom>
          <a:noFill/>
        </p:spPr>
        <p:txBody>
          <a:bodyPr wrap="square" rtlCol="0">
            <a:spAutoFit/>
          </a:bodyPr>
          <a:lstStyle/>
          <a:p>
            <a:r>
              <a:rPr lang="en-US" sz="3000" b="1">
                <a:solidFill>
                  <a:schemeClr val="bg2"/>
                </a:solidFill>
                <a:latin typeface="Arial" panose="020B0604020202020204" pitchFamily="34" charset="0"/>
                <a:cs typeface="Arial" panose="020B0604020202020204" pitchFamily="34" charset="0"/>
              </a:rPr>
              <a:t>2</a:t>
            </a:r>
            <a:endParaRPr lang="en-US" sz="3000" b="1" dirty="0">
              <a:solidFill>
                <a:schemeClr val="bg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3CC9742-E1EB-AC4D-AFDF-D67E0800AB8F}"/>
              </a:ext>
            </a:extLst>
          </p:cNvPr>
          <p:cNvSpPr/>
          <p:nvPr/>
        </p:nvSpPr>
        <p:spPr>
          <a:xfrm>
            <a:off x="631766" y="2068069"/>
            <a:ext cx="4245033" cy="1477328"/>
          </a:xfrm>
          <a:prstGeom prst="rect">
            <a:avLst/>
          </a:prstGeom>
        </p:spPr>
        <p:txBody>
          <a:bodyPr wrap="square">
            <a:spAutoFit/>
          </a:bodyPr>
          <a:lstStyle/>
          <a:p>
            <a:pPr lvl="0">
              <a:buClr>
                <a:srgbClr val="F3AB59"/>
              </a:buClr>
            </a:pPr>
            <a:r>
              <a:rPr lang="en-US" sz="3000" b="1" dirty="0">
                <a:solidFill>
                  <a:srgbClr val="0C6CB3"/>
                </a:solidFill>
                <a:latin typeface="Arial" panose="020B0604020202020204" pitchFamily="34" charset="0"/>
                <a:cs typeface="Arial" panose="020B0604020202020204" pitchFamily="34" charset="0"/>
              </a:rPr>
              <a:t>Half of owners say they’ve had their businesses valued.</a:t>
            </a:r>
          </a:p>
        </p:txBody>
      </p:sp>
      <p:sp>
        <p:nvSpPr>
          <p:cNvPr id="7" name="Rectangle 6">
            <a:extLst>
              <a:ext uri="{FF2B5EF4-FFF2-40B4-BE49-F238E27FC236}">
                <a16:creationId xmlns:a16="http://schemas.microsoft.com/office/drawing/2014/main" id="{D3F486AF-B901-FE43-BCB5-14DCDF71B829}"/>
              </a:ext>
            </a:extLst>
          </p:cNvPr>
          <p:cNvSpPr/>
          <p:nvPr/>
        </p:nvSpPr>
        <p:spPr>
          <a:xfrm>
            <a:off x="631767" y="3833016"/>
            <a:ext cx="4677942" cy="1061829"/>
          </a:xfrm>
          <a:prstGeom prst="rect">
            <a:avLst/>
          </a:prstGeom>
        </p:spPr>
        <p:txBody>
          <a:bodyPr wrap="square">
            <a:spAutoFit/>
          </a:bodyPr>
          <a:lstStyle/>
          <a:p>
            <a:pPr>
              <a:spcBef>
                <a:spcPct val="0"/>
              </a:spcBef>
            </a:pPr>
            <a:r>
              <a:rPr lang="en-US" altLang="en-US" sz="2100" dirty="0">
                <a:latin typeface="Arial" panose="020B0604020202020204" pitchFamily="34" charset="0"/>
                <a:cs typeface="Arial" panose="020B0604020202020204" pitchFamily="34" charset="0"/>
              </a:rPr>
              <a:t>But a do-it-yourself approach can over or under value the business by as much as </a:t>
            </a:r>
            <a:r>
              <a:rPr lang="en-US" altLang="en-US" sz="2100" b="1" dirty="0">
                <a:latin typeface="Arial" panose="020B0604020202020204" pitchFamily="34" charset="0"/>
                <a:cs typeface="Arial" panose="020B0604020202020204" pitchFamily="34" charset="0"/>
              </a:rPr>
              <a:t>59%</a:t>
            </a:r>
            <a:r>
              <a:rPr lang="en-US" altLang="en-US" sz="2100" b="1" baseline="30000" dirty="0">
                <a:latin typeface="Arial" panose="020B0604020202020204" pitchFamily="34" charset="0"/>
                <a:cs typeface="Arial" panose="020B0604020202020204" pitchFamily="34" charset="0"/>
              </a:rPr>
              <a:t>*</a:t>
            </a:r>
          </a:p>
        </p:txBody>
      </p:sp>
      <p:sp>
        <p:nvSpPr>
          <p:cNvPr id="8" name="Rectangle 7">
            <a:extLst>
              <a:ext uri="{FF2B5EF4-FFF2-40B4-BE49-F238E27FC236}">
                <a16:creationId xmlns:a16="http://schemas.microsoft.com/office/drawing/2014/main" id="{38126E5A-A199-4E41-91FA-A0AAF30CBF19}"/>
              </a:ext>
            </a:extLst>
          </p:cNvPr>
          <p:cNvSpPr/>
          <p:nvPr/>
        </p:nvSpPr>
        <p:spPr>
          <a:xfrm>
            <a:off x="238149" y="5901932"/>
            <a:ext cx="5465177" cy="707886"/>
          </a:xfrm>
          <a:prstGeom prst="rect">
            <a:avLst/>
          </a:prstGeom>
        </p:spPr>
        <p:txBody>
          <a:bodyPr wrap="square">
            <a:spAutoFit/>
          </a:bodyPr>
          <a:lstStyle/>
          <a:p>
            <a:r>
              <a:rPr lang="en-US" sz="1000" i="1" kern="0" dirty="0">
                <a:solidFill>
                  <a:schemeClr val="bg2">
                    <a:lumMod val="50000"/>
                  </a:schemeClr>
                </a:solidFill>
                <a:latin typeface="Arial"/>
                <a:cs typeface="Arial"/>
                <a:sym typeface="Arial"/>
                <a:rtl val="0"/>
              </a:rPr>
              <a:t>MassMutual does not provide qualified business valuations. For a qualified or certified business valuation, consult a properly credentialed appraiser</a:t>
            </a:r>
            <a:endParaRPr lang="en-US" altLang="en-US" sz="1000" i="1" dirty="0">
              <a:solidFill>
                <a:schemeClr val="bg2">
                  <a:lumMod val="50000"/>
                </a:schemeClr>
              </a:solidFill>
              <a:latin typeface="Arial" panose="020B0604020202020204" pitchFamily="34" charset="0"/>
              <a:cs typeface="Arial" panose="020B0604020202020204" pitchFamily="34" charset="0"/>
            </a:endParaRPr>
          </a:p>
          <a:p>
            <a:r>
              <a:rPr lang="en-US" alt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a:t>
            </a:r>
            <a:r>
              <a:rPr lang="en-US" altLang="en-US" sz="1000" i="1">
                <a:solidFill>
                  <a:schemeClr val="bg2">
                    <a:lumMod val="50000"/>
                  </a:schemeClr>
                </a:solidFill>
                <a:latin typeface="Arial" panose="020B0604020202020204" pitchFamily="34" charset="0"/>
                <a:cs typeface="Arial" panose="020B0604020202020204" pitchFamily="34" charset="0"/>
              </a:rPr>
              <a:t>, 2022</a:t>
            </a:r>
            <a:endParaRPr lang="en-US" altLang="en-US" sz="1000" i="1" dirty="0">
              <a:solidFill>
                <a:schemeClr val="bg2">
                  <a:lumMod val="50000"/>
                </a:schemeClr>
              </a:solidFill>
              <a:latin typeface="Arial" panose="020B0604020202020204" pitchFamily="34" charset="0"/>
              <a:cs typeface="Arial" panose="020B0604020202020204" pitchFamily="34" charset="0"/>
            </a:endParaRPr>
          </a:p>
          <a:p>
            <a:r>
              <a:rPr lang="en-US" altLang="en-US" sz="1000" i="1" dirty="0">
                <a:solidFill>
                  <a:schemeClr val="bg2">
                    <a:lumMod val="50000"/>
                  </a:schemeClr>
                </a:solidFill>
                <a:latin typeface="Arial" panose="020B0604020202020204" pitchFamily="34" charset="0"/>
                <a:cs typeface="Arial" panose="020B0604020202020204" pitchFamily="34" charset="0"/>
              </a:rPr>
              <a:t>*</a:t>
            </a:r>
            <a:r>
              <a:rPr lang="en-US" altLang="en-US" sz="1000" i="1" dirty="0" err="1">
                <a:solidFill>
                  <a:schemeClr val="bg2">
                    <a:lumMod val="50000"/>
                  </a:schemeClr>
                </a:solidFill>
                <a:latin typeface="Arial" panose="020B0604020202020204" pitchFamily="34" charset="0"/>
                <a:cs typeface="Arial" panose="020B0604020202020204" pitchFamily="34" charset="0"/>
              </a:rPr>
              <a:t>Spardata</a:t>
            </a:r>
            <a:r>
              <a:rPr lang="en-US" altLang="en-US" sz="1000" i="1" dirty="0">
                <a:solidFill>
                  <a:schemeClr val="bg2">
                    <a:lumMod val="50000"/>
                  </a:schemeClr>
                </a:solidFill>
                <a:latin typeface="Arial" panose="020B0604020202020204" pitchFamily="34" charset="0"/>
                <a:cs typeface="Arial" panose="020B0604020202020204" pitchFamily="34" charset="0"/>
              </a:rPr>
              <a:t>, survey of business owner clients, conducted 2010</a:t>
            </a:r>
          </a:p>
        </p:txBody>
      </p:sp>
      <p:sp>
        <p:nvSpPr>
          <p:cNvPr id="18" name="Rectangle 17">
            <a:extLst>
              <a:ext uri="{FF2B5EF4-FFF2-40B4-BE49-F238E27FC236}">
                <a16:creationId xmlns:a16="http://schemas.microsoft.com/office/drawing/2014/main" id="{84869ED0-DD2E-A040-8350-14A39F11208C}"/>
              </a:ext>
            </a:extLst>
          </p:cNvPr>
          <p:cNvSpPr/>
          <p:nvPr/>
        </p:nvSpPr>
        <p:spPr>
          <a:xfrm>
            <a:off x="1350819" y="680556"/>
            <a:ext cx="375789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THE TRUE VALUE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 THE BUSINESS</a:t>
            </a:r>
          </a:p>
        </p:txBody>
      </p:sp>
      <p:pic>
        <p:nvPicPr>
          <p:cNvPr id="27" name="Picture 26">
            <a:extLst>
              <a:ext uri="{FF2B5EF4-FFF2-40B4-BE49-F238E27FC236}">
                <a16:creationId xmlns:a16="http://schemas.microsoft.com/office/drawing/2014/main" id="{43C9FD5C-1ED2-4E35-8E87-89B02A107313}"/>
              </a:ext>
            </a:extLst>
          </p:cNvPr>
          <p:cNvPicPr>
            <a:picLocks noChangeAspect="1"/>
          </p:cNvPicPr>
          <p:nvPr/>
        </p:nvPicPr>
        <p:blipFill>
          <a:blip r:embed="rId3"/>
          <a:stretch>
            <a:fillRect/>
          </a:stretch>
        </p:blipFill>
        <p:spPr>
          <a:xfrm>
            <a:off x="6533538" y="1176216"/>
            <a:ext cx="1061775" cy="1042292"/>
          </a:xfrm>
          <a:prstGeom prst="rect">
            <a:avLst/>
          </a:prstGeom>
        </p:spPr>
      </p:pic>
      <p:pic>
        <p:nvPicPr>
          <p:cNvPr id="28" name="Picture 27">
            <a:extLst>
              <a:ext uri="{FF2B5EF4-FFF2-40B4-BE49-F238E27FC236}">
                <a16:creationId xmlns:a16="http://schemas.microsoft.com/office/drawing/2014/main" id="{80434AFE-3731-4446-A44B-E8EA042FFDE1}"/>
              </a:ext>
            </a:extLst>
          </p:cNvPr>
          <p:cNvPicPr>
            <a:picLocks noChangeAspect="1"/>
          </p:cNvPicPr>
          <p:nvPr/>
        </p:nvPicPr>
        <p:blipFill>
          <a:blip r:embed="rId3"/>
          <a:stretch>
            <a:fillRect/>
          </a:stretch>
        </p:blipFill>
        <p:spPr>
          <a:xfrm>
            <a:off x="6533541" y="2407804"/>
            <a:ext cx="1061775" cy="1042292"/>
          </a:xfrm>
          <a:prstGeom prst="rect">
            <a:avLst/>
          </a:prstGeom>
        </p:spPr>
      </p:pic>
      <p:pic>
        <p:nvPicPr>
          <p:cNvPr id="29" name="Picture 28">
            <a:extLst>
              <a:ext uri="{FF2B5EF4-FFF2-40B4-BE49-F238E27FC236}">
                <a16:creationId xmlns:a16="http://schemas.microsoft.com/office/drawing/2014/main" id="{E5280823-08FF-4F1C-9769-2AD7CC942539}"/>
              </a:ext>
            </a:extLst>
          </p:cNvPr>
          <p:cNvPicPr>
            <a:picLocks noChangeAspect="1"/>
          </p:cNvPicPr>
          <p:nvPr/>
        </p:nvPicPr>
        <p:blipFill>
          <a:blip r:embed="rId3"/>
          <a:stretch>
            <a:fillRect/>
          </a:stretch>
        </p:blipFill>
        <p:spPr>
          <a:xfrm>
            <a:off x="6533540" y="3639392"/>
            <a:ext cx="1061775" cy="1042292"/>
          </a:xfrm>
          <a:prstGeom prst="rect">
            <a:avLst/>
          </a:prstGeom>
        </p:spPr>
      </p:pic>
      <p:sp>
        <p:nvSpPr>
          <p:cNvPr id="30" name="Rectangle 29">
            <a:extLst>
              <a:ext uri="{FF2B5EF4-FFF2-40B4-BE49-F238E27FC236}">
                <a16:creationId xmlns:a16="http://schemas.microsoft.com/office/drawing/2014/main" id="{FF515463-36D0-4502-BE88-358286F895B0}"/>
              </a:ext>
            </a:extLst>
          </p:cNvPr>
          <p:cNvSpPr/>
          <p:nvPr/>
        </p:nvSpPr>
        <p:spPr>
          <a:xfrm>
            <a:off x="6552352" y="1521337"/>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58%</a:t>
            </a:r>
          </a:p>
        </p:txBody>
      </p:sp>
      <p:sp>
        <p:nvSpPr>
          <p:cNvPr id="31" name="Rectangle 30">
            <a:extLst>
              <a:ext uri="{FF2B5EF4-FFF2-40B4-BE49-F238E27FC236}">
                <a16:creationId xmlns:a16="http://schemas.microsoft.com/office/drawing/2014/main" id="{7D42CA12-7D3C-4B1E-8BA8-2303B5D90B8C}"/>
              </a:ext>
            </a:extLst>
          </p:cNvPr>
          <p:cNvSpPr/>
          <p:nvPr/>
        </p:nvSpPr>
        <p:spPr>
          <a:xfrm>
            <a:off x="6552352" y="2764921"/>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41%</a:t>
            </a:r>
          </a:p>
        </p:txBody>
      </p:sp>
      <p:sp>
        <p:nvSpPr>
          <p:cNvPr id="32" name="Rectangle 31">
            <a:extLst>
              <a:ext uri="{FF2B5EF4-FFF2-40B4-BE49-F238E27FC236}">
                <a16:creationId xmlns:a16="http://schemas.microsoft.com/office/drawing/2014/main" id="{7231E0E5-C8E7-4F0D-BAED-5996584E375F}"/>
              </a:ext>
            </a:extLst>
          </p:cNvPr>
          <p:cNvSpPr/>
          <p:nvPr/>
        </p:nvSpPr>
        <p:spPr>
          <a:xfrm>
            <a:off x="6552352" y="3990217"/>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36%</a:t>
            </a:r>
          </a:p>
        </p:txBody>
      </p:sp>
      <p:sp>
        <p:nvSpPr>
          <p:cNvPr id="33" name="Rectangle 32">
            <a:extLst>
              <a:ext uri="{FF2B5EF4-FFF2-40B4-BE49-F238E27FC236}">
                <a16:creationId xmlns:a16="http://schemas.microsoft.com/office/drawing/2014/main" id="{1AB296E4-A4EC-4B16-84DE-ACB69695CDCE}"/>
              </a:ext>
            </a:extLst>
          </p:cNvPr>
          <p:cNvSpPr/>
          <p:nvPr/>
        </p:nvSpPr>
        <p:spPr>
          <a:xfrm>
            <a:off x="7822730" y="1524544"/>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Financial Professional did it</a:t>
            </a:r>
            <a:endParaRPr lang="en-US" dirty="0"/>
          </a:p>
        </p:txBody>
      </p:sp>
      <p:sp>
        <p:nvSpPr>
          <p:cNvPr id="34" name="Rectangle 33">
            <a:extLst>
              <a:ext uri="{FF2B5EF4-FFF2-40B4-BE49-F238E27FC236}">
                <a16:creationId xmlns:a16="http://schemas.microsoft.com/office/drawing/2014/main" id="{0D8E9FE8-932D-408B-83B7-58E91DEE364C}"/>
              </a:ext>
            </a:extLst>
          </p:cNvPr>
          <p:cNvSpPr/>
          <p:nvPr/>
        </p:nvSpPr>
        <p:spPr>
          <a:xfrm>
            <a:off x="7822730" y="2786416"/>
            <a:ext cx="3925170"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CPA/accountant did it</a:t>
            </a:r>
            <a:endParaRPr lang="en-US" dirty="0"/>
          </a:p>
        </p:txBody>
      </p:sp>
      <p:sp>
        <p:nvSpPr>
          <p:cNvPr id="35" name="Rectangle 34">
            <a:extLst>
              <a:ext uri="{FF2B5EF4-FFF2-40B4-BE49-F238E27FC236}">
                <a16:creationId xmlns:a16="http://schemas.microsoft.com/office/drawing/2014/main" id="{3F3A0822-01B2-43E5-B4D1-04E7C3CFDE40}"/>
              </a:ext>
            </a:extLst>
          </p:cNvPr>
          <p:cNvSpPr/>
          <p:nvPr/>
        </p:nvSpPr>
        <p:spPr>
          <a:xfrm>
            <a:off x="7822730" y="4030000"/>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M&amp;A Consultant did it</a:t>
            </a:r>
            <a:endParaRPr lang="en-US" dirty="0"/>
          </a:p>
        </p:txBody>
      </p:sp>
      <p:pic>
        <p:nvPicPr>
          <p:cNvPr id="21" name="Picture 20">
            <a:extLst>
              <a:ext uri="{FF2B5EF4-FFF2-40B4-BE49-F238E27FC236}">
                <a16:creationId xmlns:a16="http://schemas.microsoft.com/office/drawing/2014/main" id="{E2AA000F-C1A2-4954-AFF5-24FCE5FAA672}"/>
              </a:ext>
            </a:extLst>
          </p:cNvPr>
          <p:cNvPicPr>
            <a:picLocks noChangeAspect="1"/>
          </p:cNvPicPr>
          <p:nvPr/>
        </p:nvPicPr>
        <p:blipFill>
          <a:blip r:embed="rId3"/>
          <a:stretch>
            <a:fillRect/>
          </a:stretch>
        </p:blipFill>
        <p:spPr>
          <a:xfrm>
            <a:off x="6552352" y="4834235"/>
            <a:ext cx="1061775" cy="1042292"/>
          </a:xfrm>
          <a:prstGeom prst="rect">
            <a:avLst/>
          </a:prstGeom>
        </p:spPr>
      </p:pic>
      <p:sp>
        <p:nvSpPr>
          <p:cNvPr id="22" name="Rectangle 21">
            <a:extLst>
              <a:ext uri="{FF2B5EF4-FFF2-40B4-BE49-F238E27FC236}">
                <a16:creationId xmlns:a16="http://schemas.microsoft.com/office/drawing/2014/main" id="{E8F7BEB0-9612-49F2-9E95-ED66490DD8E3}"/>
              </a:ext>
            </a:extLst>
          </p:cNvPr>
          <p:cNvSpPr/>
          <p:nvPr/>
        </p:nvSpPr>
        <p:spPr>
          <a:xfrm>
            <a:off x="6571166" y="5179356"/>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33%</a:t>
            </a:r>
          </a:p>
        </p:txBody>
      </p:sp>
      <p:sp>
        <p:nvSpPr>
          <p:cNvPr id="23" name="Rectangle 22">
            <a:extLst>
              <a:ext uri="{FF2B5EF4-FFF2-40B4-BE49-F238E27FC236}">
                <a16:creationId xmlns:a16="http://schemas.microsoft.com/office/drawing/2014/main" id="{CC1EEF84-51E5-4E41-BEC8-C963598983E9}"/>
              </a:ext>
            </a:extLst>
          </p:cNvPr>
          <p:cNvSpPr/>
          <p:nvPr/>
        </p:nvSpPr>
        <p:spPr>
          <a:xfrm>
            <a:off x="7841544" y="5182563"/>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A valuation service did it</a:t>
            </a:r>
            <a:endParaRPr lang="en-US" dirty="0"/>
          </a:p>
        </p:txBody>
      </p:sp>
    </p:spTree>
    <p:extLst>
      <p:ext uri="{BB962C8B-B14F-4D97-AF65-F5344CB8AC3E}">
        <p14:creationId xmlns:p14="http://schemas.microsoft.com/office/powerpoint/2010/main" val="389146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03967-6D8E-C24D-B403-F96950503E4E}"/>
              </a:ext>
            </a:extLst>
          </p:cNvPr>
          <p:cNvSpPr/>
          <p:nvPr/>
        </p:nvSpPr>
        <p:spPr>
          <a:xfrm>
            <a:off x="631767" y="2528331"/>
            <a:ext cx="3990111" cy="553998"/>
          </a:xfrm>
          <a:prstGeom prst="rect">
            <a:avLst/>
          </a:prstGeom>
        </p:spPr>
        <p:txBody>
          <a:bodyPr wrap="square">
            <a:spAutoFit/>
          </a:bodyPr>
          <a:lstStyle/>
          <a:p>
            <a:pPr>
              <a:spcBef>
                <a:spcPct val="0"/>
              </a:spcBef>
            </a:pPr>
            <a:r>
              <a:rPr lang="en-US" altLang="en-US" sz="3000" b="1" dirty="0">
                <a:solidFill>
                  <a:schemeClr val="accent2"/>
                </a:solidFill>
                <a:latin typeface="Arial" panose="020B0604020202020204" pitchFamily="34" charset="0"/>
                <a:cs typeface="Arial" panose="020B0604020202020204" pitchFamily="34" charset="0"/>
              </a:rPr>
              <a:t>Valuation milestones</a:t>
            </a:r>
            <a:endParaRPr lang="en-US" altLang="en-US" sz="3000" b="1" baseline="30000" dirty="0">
              <a:solidFill>
                <a:schemeClr val="accent2"/>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EEC3B1E-A787-ED4A-AACE-0C247AEB056A}"/>
              </a:ext>
            </a:extLst>
          </p:cNvPr>
          <p:cNvSpPr/>
          <p:nvPr/>
        </p:nvSpPr>
        <p:spPr>
          <a:xfrm>
            <a:off x="5794028" y="4573"/>
            <a:ext cx="6397971" cy="68351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5F03DE-EA38-A449-904F-92291C56500A}"/>
              </a:ext>
            </a:extLst>
          </p:cNvPr>
          <p:cNvSpPr/>
          <p:nvPr/>
        </p:nvSpPr>
        <p:spPr>
          <a:xfrm>
            <a:off x="6152790" y="1016014"/>
            <a:ext cx="3068755" cy="384721"/>
          </a:xfrm>
          <a:prstGeom prst="rect">
            <a:avLst/>
          </a:prstGeom>
        </p:spPr>
        <p:txBody>
          <a:bodyPr wrap="square">
            <a:spAutoFit/>
          </a:bodyPr>
          <a:lstStyle/>
          <a:p>
            <a:pPr>
              <a:spcBef>
                <a:spcPct val="0"/>
              </a:spcBef>
            </a:pPr>
            <a:r>
              <a:rPr lang="en-US" altLang="en-US" sz="1900" b="1" dirty="0">
                <a:solidFill>
                  <a:schemeClr val="accent1"/>
                </a:solidFill>
                <a:latin typeface="Arial" panose="020B0604020202020204" pitchFamily="34" charset="0"/>
                <a:cs typeface="Arial" panose="020B0604020202020204" pitchFamily="34" charset="0"/>
              </a:rPr>
              <a:t>Want</a:t>
            </a:r>
            <a:endParaRPr lang="en-US" altLang="en-US" sz="1900" b="1" baseline="30000" dirty="0">
              <a:solidFill>
                <a:schemeClr val="accent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8320E09-B5D9-7649-9653-9B1DD47EF616}"/>
              </a:ext>
            </a:extLst>
          </p:cNvPr>
          <p:cNvSpPr/>
          <p:nvPr/>
        </p:nvSpPr>
        <p:spPr>
          <a:xfrm>
            <a:off x="6152790" y="3429000"/>
            <a:ext cx="3068755" cy="384721"/>
          </a:xfrm>
          <a:prstGeom prst="rect">
            <a:avLst/>
          </a:prstGeom>
        </p:spPr>
        <p:txBody>
          <a:bodyPr wrap="square">
            <a:spAutoFit/>
          </a:bodyPr>
          <a:lstStyle/>
          <a:p>
            <a:pPr>
              <a:spcBef>
                <a:spcPct val="0"/>
              </a:spcBef>
            </a:pPr>
            <a:r>
              <a:rPr lang="en-US" altLang="en-US" sz="1900" b="1" dirty="0">
                <a:solidFill>
                  <a:schemeClr val="accent1"/>
                </a:solidFill>
                <a:latin typeface="Arial" panose="020B0604020202020204" pitchFamily="34" charset="0"/>
                <a:cs typeface="Arial" panose="020B0604020202020204" pitchFamily="34" charset="0"/>
              </a:rPr>
              <a:t>Need</a:t>
            </a:r>
            <a:endParaRPr lang="en-US" altLang="en-US" sz="1900" b="1" baseline="30000"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20C0D55-3D45-E043-BF00-158FDB9F748E}"/>
              </a:ext>
            </a:extLst>
          </p:cNvPr>
          <p:cNvSpPr txBox="1"/>
          <p:nvPr/>
        </p:nvSpPr>
        <p:spPr>
          <a:xfrm>
            <a:off x="6096000" y="1446753"/>
            <a:ext cx="6128182" cy="2118465"/>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Have a measure of business health/success</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Know if the business has value in the marketplace</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Prepare the business for sale</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Know if its sufficient to fund retirement</a:t>
            </a:r>
          </a:p>
          <a:p>
            <a:pPr>
              <a:lnSpc>
                <a:spcPct val="150000"/>
              </a:lnSpc>
            </a:pPr>
            <a:endParaRPr 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D0898C4-415B-DF4D-98A5-19E227E4C84E}"/>
              </a:ext>
            </a:extLst>
          </p:cNvPr>
          <p:cNvSpPr txBox="1"/>
          <p:nvPr/>
        </p:nvSpPr>
        <p:spPr>
          <a:xfrm>
            <a:off x="6062133" y="3918886"/>
            <a:ext cx="5875311" cy="2118529"/>
          </a:xfrm>
          <a:prstGeom prst="rect">
            <a:avLst/>
          </a:prstGeom>
          <a:noFill/>
        </p:spPr>
        <p:txBody>
          <a:bodyPr wrap="square" rtlCol="0">
            <a:spAutoFit/>
          </a:bodyPr>
          <a:lstStyle/>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Properly fund buy-sell agreements between partners</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Fund future retirement income needs </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Determine a realistic asking price</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Equalize the estate for all children </a:t>
            </a:r>
          </a:p>
          <a:p>
            <a:pPr marL="171450" indent="-171450">
              <a:lnSpc>
                <a:spcPct val="150000"/>
              </a:lnSpc>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Fund any potential estate tax burdens</a:t>
            </a:r>
          </a:p>
        </p:txBody>
      </p:sp>
      <p:sp>
        <p:nvSpPr>
          <p:cNvPr id="5" name="Rectangle 4">
            <a:extLst>
              <a:ext uri="{FF2B5EF4-FFF2-40B4-BE49-F238E27FC236}">
                <a16:creationId xmlns:a16="http://schemas.microsoft.com/office/drawing/2014/main" id="{9604ACCD-C70C-244A-A441-3F6FF1D4A3E9}"/>
              </a:ext>
            </a:extLst>
          </p:cNvPr>
          <p:cNvSpPr/>
          <p:nvPr/>
        </p:nvSpPr>
        <p:spPr>
          <a:xfrm>
            <a:off x="631767" y="3180946"/>
            <a:ext cx="4476946" cy="1061829"/>
          </a:xfrm>
          <a:prstGeom prst="rect">
            <a:avLst/>
          </a:prstGeom>
        </p:spPr>
        <p:txBody>
          <a:bodyPr wrap="square">
            <a:spAutoFit/>
          </a:bodyPr>
          <a:lstStyle/>
          <a:p>
            <a:r>
              <a:rPr lang="en-US" altLang="en-US" sz="2100" dirty="0">
                <a:latin typeface="Arial" panose="020B0604020202020204" pitchFamily="34" charset="0"/>
                <a:ea typeface="ＭＳ Ｐゴシック" panose="020B0600070205080204" pitchFamily="34" charset="-128"/>
              </a:rPr>
              <a:t>Recognize the difference between when you </a:t>
            </a:r>
            <a:r>
              <a:rPr lang="en-US" altLang="en-US" sz="2100" b="1" dirty="0">
                <a:latin typeface="Arial" panose="020B0604020202020204" pitchFamily="34" charset="0"/>
                <a:ea typeface="ＭＳ Ｐゴシック" panose="020B0600070205080204" pitchFamily="34" charset="-128"/>
              </a:rPr>
              <a:t>want</a:t>
            </a:r>
            <a:r>
              <a:rPr lang="en-US" altLang="en-US" sz="2100" dirty="0">
                <a:latin typeface="Arial" panose="020B0604020202020204" pitchFamily="34" charset="0"/>
                <a:ea typeface="ＭＳ Ｐゴシック" panose="020B0600070205080204" pitchFamily="34" charset="-128"/>
              </a:rPr>
              <a:t> a valuation versus when you </a:t>
            </a:r>
            <a:r>
              <a:rPr lang="en-US" altLang="en-US" sz="2100" b="1" dirty="0">
                <a:latin typeface="Arial" panose="020B0604020202020204" pitchFamily="34" charset="0"/>
                <a:ea typeface="ＭＳ Ｐゴシック" panose="020B0600070205080204" pitchFamily="34" charset="-128"/>
              </a:rPr>
              <a:t>need</a:t>
            </a:r>
            <a:r>
              <a:rPr lang="en-US" altLang="en-US" sz="2100" dirty="0">
                <a:latin typeface="Arial" panose="020B0604020202020204" pitchFamily="34" charset="0"/>
                <a:ea typeface="ＭＳ Ｐゴシック" panose="020B0600070205080204" pitchFamily="34" charset="-128"/>
              </a:rPr>
              <a:t> a valuation</a:t>
            </a:r>
            <a:endParaRPr lang="en-US" sz="2100" dirty="0"/>
          </a:p>
        </p:txBody>
      </p:sp>
      <p:sp>
        <p:nvSpPr>
          <p:cNvPr id="13" name="Rectangle 12">
            <a:extLst>
              <a:ext uri="{FF2B5EF4-FFF2-40B4-BE49-F238E27FC236}">
                <a16:creationId xmlns:a16="http://schemas.microsoft.com/office/drawing/2014/main" id="{A61AAD9B-F6F6-E145-8BDF-455D42CF3A19}"/>
              </a:ext>
            </a:extLst>
          </p:cNvPr>
          <p:cNvSpPr/>
          <p:nvPr/>
        </p:nvSpPr>
        <p:spPr>
          <a:xfrm>
            <a:off x="631767" y="602125"/>
            <a:ext cx="623454" cy="670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D7FE3C-B82E-424E-9E52-8F6F89FDF635}"/>
              </a:ext>
            </a:extLst>
          </p:cNvPr>
          <p:cNvSpPr txBox="1"/>
          <p:nvPr/>
        </p:nvSpPr>
        <p:spPr>
          <a:xfrm>
            <a:off x="748156" y="654377"/>
            <a:ext cx="602663" cy="553998"/>
          </a:xfrm>
          <a:prstGeom prst="rect">
            <a:avLst/>
          </a:prstGeom>
          <a:noFill/>
        </p:spPr>
        <p:txBody>
          <a:bodyPr wrap="square" rtlCol="0">
            <a:spAutoFit/>
          </a:bodyPr>
          <a:lstStyle/>
          <a:p>
            <a:r>
              <a:rPr lang="en-US" sz="3000" b="1">
                <a:solidFill>
                  <a:schemeClr val="bg2"/>
                </a:solidFill>
                <a:latin typeface="Arial" panose="020B0604020202020204" pitchFamily="34" charset="0"/>
                <a:cs typeface="Arial" panose="020B0604020202020204" pitchFamily="34" charset="0"/>
              </a:rPr>
              <a:t>2</a:t>
            </a:r>
            <a:endParaRPr lang="en-US" sz="3000" b="1" dirty="0">
              <a:solidFill>
                <a:schemeClr val="bg2"/>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5FE2915-B4AE-B042-8F0F-57541C07D9D5}"/>
              </a:ext>
            </a:extLst>
          </p:cNvPr>
          <p:cNvSpPr/>
          <p:nvPr/>
        </p:nvSpPr>
        <p:spPr>
          <a:xfrm>
            <a:off x="1350819" y="680556"/>
            <a:ext cx="375789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KNOW THE TRUE VALUE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OF THE BUSINESS</a:t>
            </a:r>
          </a:p>
        </p:txBody>
      </p:sp>
    </p:spTree>
    <p:extLst>
      <p:ext uri="{BB962C8B-B14F-4D97-AF65-F5344CB8AC3E}">
        <p14:creationId xmlns:p14="http://schemas.microsoft.com/office/powerpoint/2010/main" val="336340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5742432" y="1"/>
            <a:ext cx="6449568"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cgan1799h">
            <a:extLst>
              <a:ext uri="{FF2B5EF4-FFF2-40B4-BE49-F238E27FC236}">
                <a16:creationId xmlns:a16="http://schemas.microsoft.com/office/drawing/2014/main" id="{6B7AE4A4-3CC3-A245-A366-A07A123F7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627" y="1059154"/>
            <a:ext cx="4590745" cy="503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63C4268-7F77-E04C-A4A2-25AD4CD3DDC1}"/>
              </a:ext>
            </a:extLst>
          </p:cNvPr>
          <p:cNvSpPr/>
          <p:nvPr/>
        </p:nvSpPr>
        <p:spPr>
          <a:xfrm>
            <a:off x="675410" y="2690336"/>
            <a:ext cx="4667962" cy="1477328"/>
          </a:xfrm>
          <a:prstGeom prst="rect">
            <a:avLst/>
          </a:prstGeom>
        </p:spPr>
        <p:txBody>
          <a:bodyPr wrap="square">
            <a:spAutoFit/>
          </a:bodyPr>
          <a:lstStyle/>
          <a:p>
            <a:pPr>
              <a:buClr>
                <a:schemeClr val="accent3"/>
              </a:buClr>
            </a:pPr>
            <a:r>
              <a:rPr lang="en-US" altLang="en-US" sz="3000" b="1" dirty="0">
                <a:solidFill>
                  <a:schemeClr val="accent2"/>
                </a:solidFill>
                <a:latin typeface="Arial" panose="020B0604020202020204" pitchFamily="34" charset="0"/>
                <a:cs typeface="Arial" panose="020B0604020202020204" pitchFamily="34" charset="0"/>
              </a:rPr>
              <a:t>Does this ring true for </a:t>
            </a:r>
          </a:p>
          <a:p>
            <a:pPr>
              <a:buClr>
                <a:schemeClr val="accent3"/>
              </a:buClr>
            </a:pPr>
            <a:r>
              <a:rPr lang="en-US" altLang="en-US" sz="3000" b="1" dirty="0">
                <a:solidFill>
                  <a:schemeClr val="accent2"/>
                </a:solidFill>
                <a:latin typeface="Arial" panose="020B0604020202020204" pitchFamily="34" charset="0"/>
                <a:cs typeface="Arial" panose="020B0604020202020204" pitchFamily="34" charset="0"/>
              </a:rPr>
              <a:t>anyone who owns a </a:t>
            </a:r>
            <a:br>
              <a:rPr lang="en-US" altLang="en-US" sz="3000" b="1" dirty="0">
                <a:solidFill>
                  <a:schemeClr val="accent2"/>
                </a:solidFill>
                <a:latin typeface="Arial" panose="020B0604020202020204" pitchFamily="34" charset="0"/>
                <a:cs typeface="Arial" panose="020B0604020202020204" pitchFamily="34" charset="0"/>
              </a:rPr>
            </a:br>
            <a:r>
              <a:rPr lang="en-US" altLang="en-US" sz="3000" b="1" dirty="0">
                <a:solidFill>
                  <a:schemeClr val="accent2"/>
                </a:solidFill>
                <a:latin typeface="Arial" panose="020B0604020202020204" pitchFamily="34" charset="0"/>
                <a:cs typeface="Arial" panose="020B0604020202020204" pitchFamily="34" charset="0"/>
              </a:rPr>
              <a:t>family business?</a:t>
            </a:r>
          </a:p>
        </p:txBody>
      </p:sp>
      <p:sp>
        <p:nvSpPr>
          <p:cNvPr id="10" name="Rectangle 9">
            <a:extLst>
              <a:ext uri="{FF2B5EF4-FFF2-40B4-BE49-F238E27FC236}">
                <a16:creationId xmlns:a16="http://schemas.microsoft.com/office/drawing/2014/main" id="{7CD4A659-A1C8-EB44-8F3F-A89AD6F85E82}"/>
              </a:ext>
            </a:extLst>
          </p:cNvPr>
          <p:cNvSpPr/>
          <p:nvPr/>
        </p:nvSpPr>
        <p:spPr>
          <a:xfrm>
            <a:off x="631767" y="602125"/>
            <a:ext cx="623454" cy="670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A48A3C4-FC16-0F4D-A542-CFFE1189C9DE}"/>
              </a:ext>
            </a:extLst>
          </p:cNvPr>
          <p:cNvSpPr txBox="1"/>
          <p:nvPr/>
        </p:nvSpPr>
        <p:spPr>
          <a:xfrm>
            <a:off x="748156" y="654377"/>
            <a:ext cx="602663" cy="553998"/>
          </a:xfrm>
          <a:prstGeom prst="rect">
            <a:avLst/>
          </a:prstGeom>
          <a:noFill/>
        </p:spPr>
        <p:txBody>
          <a:bodyPr wrap="square" rtlCol="0">
            <a:spAutoFit/>
          </a:bodyPr>
          <a:lstStyle/>
          <a:p>
            <a:r>
              <a:rPr lang="en-US" sz="3000" b="1">
                <a:solidFill>
                  <a:schemeClr val="bg2"/>
                </a:solidFill>
                <a:latin typeface="Arial" panose="020B0604020202020204" pitchFamily="34" charset="0"/>
                <a:cs typeface="Arial" panose="020B0604020202020204" pitchFamily="34" charset="0"/>
              </a:rPr>
              <a:t>2</a:t>
            </a:r>
            <a:endParaRPr lang="en-US" sz="3000" b="1" dirty="0">
              <a:solidFill>
                <a:schemeClr val="bg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DFB3E2A-08CF-F145-B872-63D0D7B76445}"/>
              </a:ext>
            </a:extLst>
          </p:cNvPr>
          <p:cNvSpPr/>
          <p:nvPr/>
        </p:nvSpPr>
        <p:spPr>
          <a:xfrm>
            <a:off x="1350819" y="680556"/>
            <a:ext cx="3757894" cy="523220"/>
          </a:xfrm>
          <a:prstGeom prst="rect">
            <a:avLst/>
          </a:prstGeom>
        </p:spPr>
        <p:txBody>
          <a:bodyPr wrap="square">
            <a:spAutoFit/>
          </a:bodyPr>
          <a:lstStyle/>
          <a:p>
            <a:pPr lvl="0"/>
            <a:r>
              <a:rPr lang="en-US" sz="1400" dirty="0">
                <a:solidFill>
                  <a:srgbClr val="161819"/>
                </a:solidFill>
                <a:latin typeface="Arial" panose="020B0604020202020204" pitchFamily="34" charset="0"/>
                <a:cs typeface="Arial" panose="020B0604020202020204" pitchFamily="34" charset="0"/>
              </a:rPr>
              <a:t>SELECT AND PREPARE THE </a:t>
            </a:r>
            <a:br>
              <a:rPr lang="en-US" sz="1400" dirty="0">
                <a:solidFill>
                  <a:srgbClr val="161819"/>
                </a:solidFill>
                <a:latin typeface="Arial" panose="020B0604020202020204" pitchFamily="34" charset="0"/>
                <a:cs typeface="Arial" panose="020B0604020202020204" pitchFamily="34" charset="0"/>
              </a:rPr>
            </a:br>
            <a:r>
              <a:rPr lang="en-US" sz="1400" dirty="0">
                <a:solidFill>
                  <a:srgbClr val="161819"/>
                </a:solidFill>
                <a:latin typeface="Arial" panose="020B0604020202020204" pitchFamily="34" charset="0"/>
                <a:cs typeface="Arial" panose="020B0604020202020204" pitchFamily="34" charset="0"/>
              </a:rPr>
              <a:t>RIGHT SUCCESSOR</a:t>
            </a:r>
          </a:p>
        </p:txBody>
      </p:sp>
      <p:sp>
        <p:nvSpPr>
          <p:cNvPr id="8" name="Rectangle 7">
            <a:extLst>
              <a:ext uri="{FF2B5EF4-FFF2-40B4-BE49-F238E27FC236}">
                <a16:creationId xmlns:a16="http://schemas.microsoft.com/office/drawing/2014/main" id="{C6A9C9C0-A529-46B9-9A63-7C94ABBBE676}"/>
              </a:ext>
            </a:extLst>
          </p:cNvPr>
          <p:cNvSpPr/>
          <p:nvPr/>
        </p:nvSpPr>
        <p:spPr>
          <a:xfrm>
            <a:off x="631767" y="597137"/>
            <a:ext cx="623454" cy="67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83D68A-27B3-4D99-87FD-B5440B21EED9}"/>
              </a:ext>
            </a:extLst>
          </p:cNvPr>
          <p:cNvSpPr txBox="1"/>
          <p:nvPr/>
        </p:nvSpPr>
        <p:spPr>
          <a:xfrm>
            <a:off x="756468" y="649389"/>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71634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31C512-B25D-E149-9843-6C37A0337E4B}"/>
              </a:ext>
            </a:extLst>
          </p:cNvPr>
          <p:cNvSpPr/>
          <p:nvPr/>
        </p:nvSpPr>
        <p:spPr>
          <a:xfrm>
            <a:off x="631767" y="597137"/>
            <a:ext cx="623454" cy="67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4C764A-6D17-654B-BA8B-89C696B122C9}"/>
              </a:ext>
            </a:extLst>
          </p:cNvPr>
          <p:cNvSpPr txBox="1"/>
          <p:nvPr/>
        </p:nvSpPr>
        <p:spPr>
          <a:xfrm>
            <a:off x="756468" y="649389"/>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6AC322A9-5FD6-D34A-9C45-084D23592B2C}"/>
              </a:ext>
            </a:extLst>
          </p:cNvPr>
          <p:cNvSpPr/>
          <p:nvPr/>
        </p:nvSpPr>
        <p:spPr>
          <a:xfrm>
            <a:off x="803250" y="4566937"/>
            <a:ext cx="3312260" cy="923330"/>
          </a:xfrm>
          <a:prstGeom prst="rect">
            <a:avLst/>
          </a:prstGeom>
        </p:spPr>
        <p:txBody>
          <a:bodyPr wrap="square">
            <a:spAutoFit/>
          </a:bodyPr>
          <a:lstStyle/>
          <a:p>
            <a:pPr algn="ctr"/>
            <a:r>
              <a:rPr lang="en-US" altLang="en-US" b="1"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out of every </a:t>
            </a:r>
            <a:r>
              <a:rPr lang="en-US" altLang="en-US" b="1" dirty="0">
                <a:latin typeface="Arial" panose="020B0604020202020204" pitchFamily="34" charset="0"/>
                <a:cs typeface="Arial" panose="020B0604020202020204" pitchFamily="34" charset="0"/>
              </a:rPr>
              <a:t>3</a:t>
            </a:r>
            <a:r>
              <a:rPr lang="en-US" altLang="en-US" dirty="0">
                <a:latin typeface="Arial" panose="020B0604020202020204" pitchFamily="34" charset="0"/>
                <a:cs typeface="Arial" panose="020B0604020202020204" pitchFamily="34" charset="0"/>
              </a:rPr>
              <a:t> businesses have not identified a successor to the business</a:t>
            </a: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9EF13B20-6EA7-1546-A9DA-F20FDBAF9104}"/>
              </a:ext>
            </a:extLst>
          </p:cNvPr>
          <p:cNvSpPr/>
          <p:nvPr/>
        </p:nvSpPr>
        <p:spPr>
          <a:xfrm>
            <a:off x="4480420" y="4566937"/>
            <a:ext cx="3312260" cy="923330"/>
          </a:xfrm>
          <a:prstGeom prst="rect">
            <a:avLst/>
          </a:prstGeom>
        </p:spPr>
        <p:txBody>
          <a:bodyPr wrap="square">
            <a:spAutoFit/>
          </a:bodyPr>
          <a:lstStyle/>
          <a:p>
            <a:pPr algn="ctr">
              <a:spcBef>
                <a:spcPct val="0"/>
              </a:spcBef>
              <a:buClrTx/>
              <a:buFontTx/>
              <a:buNone/>
            </a:pPr>
            <a:r>
              <a:rPr lang="en-US" altLang="en-US" b="1" dirty="0">
                <a:latin typeface="Arial" panose="020B0604020202020204" pitchFamily="34" charset="0"/>
                <a:cs typeface="Arial" panose="020B0604020202020204" pitchFamily="34" charset="0"/>
              </a:rPr>
              <a:t>1</a:t>
            </a:r>
            <a:r>
              <a:rPr lang="en-US" altLang="en-US" dirty="0">
                <a:latin typeface="Arial" panose="020B0604020202020204" pitchFamily="34" charset="0"/>
                <a:cs typeface="Arial" panose="020B0604020202020204" pitchFamily="34" charset="0"/>
              </a:rPr>
              <a:t> out of every </a:t>
            </a:r>
            <a:r>
              <a:rPr lang="en-US" altLang="en-US" b="1" dirty="0">
                <a:latin typeface="Arial" panose="020B0604020202020204" pitchFamily="34" charset="0"/>
                <a:cs typeface="Arial" panose="020B0604020202020204" pitchFamily="34" charset="0"/>
              </a:rPr>
              <a:t>4</a:t>
            </a:r>
            <a:r>
              <a:rPr lang="en-US" altLang="en-US" dirty="0">
                <a:latin typeface="Arial" panose="020B0604020202020204" pitchFamily="34" charset="0"/>
                <a:cs typeface="Arial" panose="020B0604020202020204" pitchFamily="34" charset="0"/>
              </a:rPr>
              <a:t> successors isn’t aware they are the chosen successor</a:t>
            </a:r>
          </a:p>
        </p:txBody>
      </p:sp>
      <p:sp>
        <p:nvSpPr>
          <p:cNvPr id="11" name="Rectangle 10">
            <a:extLst>
              <a:ext uri="{FF2B5EF4-FFF2-40B4-BE49-F238E27FC236}">
                <a16:creationId xmlns:a16="http://schemas.microsoft.com/office/drawing/2014/main" id="{7FA1808C-FD19-964D-9175-B171A1608099}"/>
              </a:ext>
            </a:extLst>
          </p:cNvPr>
          <p:cNvSpPr/>
          <p:nvPr/>
        </p:nvSpPr>
        <p:spPr>
          <a:xfrm>
            <a:off x="8316614" y="4566937"/>
            <a:ext cx="3312260" cy="923330"/>
          </a:xfrm>
          <a:prstGeom prst="rect">
            <a:avLst/>
          </a:prstGeom>
        </p:spPr>
        <p:txBody>
          <a:bodyPr wrap="square">
            <a:spAutoFit/>
          </a:bodyPr>
          <a:lstStyle/>
          <a:p>
            <a:pPr lvl="0" algn="ctr">
              <a:spcBef>
                <a:spcPct val="0"/>
              </a:spcBef>
              <a:buClrTx/>
              <a:buNone/>
            </a:pPr>
            <a:r>
              <a:rPr lang="en-US" altLang="en-US" b="1" dirty="0">
                <a:latin typeface="Arial" panose="020B0604020202020204" pitchFamily="34" charset="0"/>
                <a:cs typeface="Arial" panose="020B0604020202020204" pitchFamily="34" charset="0"/>
              </a:rPr>
              <a:t>1 </a:t>
            </a:r>
            <a:r>
              <a:rPr lang="en-US" altLang="en-US" dirty="0">
                <a:latin typeface="Arial" panose="020B0604020202020204" pitchFamily="34" charset="0"/>
                <a:cs typeface="Arial" panose="020B0604020202020204" pitchFamily="34" charset="0"/>
              </a:rPr>
              <a:t>out of every</a:t>
            </a:r>
            <a:r>
              <a:rPr lang="en-US" altLang="en-US" b="1" dirty="0">
                <a:latin typeface="Arial" panose="020B0604020202020204" pitchFamily="34" charset="0"/>
                <a:cs typeface="Arial" panose="020B0604020202020204" pitchFamily="34" charset="0"/>
              </a:rPr>
              <a:t> 5 </a:t>
            </a:r>
            <a:r>
              <a:rPr lang="en-US" altLang="en-US" dirty="0">
                <a:latin typeface="Arial" panose="020B0604020202020204" pitchFamily="34" charset="0"/>
                <a:cs typeface="Arial" panose="020B0604020202020204" pitchFamily="34" charset="0"/>
              </a:rPr>
              <a:t>business owners have not identified potential buyers</a:t>
            </a:r>
          </a:p>
        </p:txBody>
      </p:sp>
      <p:graphicFrame>
        <p:nvGraphicFramePr>
          <p:cNvPr id="2" name="Chart 1">
            <a:extLst>
              <a:ext uri="{FF2B5EF4-FFF2-40B4-BE49-F238E27FC236}">
                <a16:creationId xmlns:a16="http://schemas.microsoft.com/office/drawing/2014/main" id="{500DA336-79E7-F64A-812A-B9AA091DC995}"/>
              </a:ext>
            </a:extLst>
          </p:cNvPr>
          <p:cNvGraphicFramePr/>
          <p:nvPr>
            <p:extLst>
              <p:ext uri="{D42A27DB-BD31-4B8C-83A1-F6EECF244321}">
                <p14:modId xmlns:p14="http://schemas.microsoft.com/office/powerpoint/2010/main" val="1535181409"/>
              </p:ext>
            </p:extLst>
          </p:nvPr>
        </p:nvGraphicFramePr>
        <p:xfrm>
          <a:off x="652667" y="2003055"/>
          <a:ext cx="3613426" cy="2408951"/>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C91F9589-8618-B64E-AD4B-5AF5C4F188F0}"/>
              </a:ext>
            </a:extLst>
          </p:cNvPr>
          <p:cNvSpPr/>
          <p:nvPr/>
        </p:nvSpPr>
        <p:spPr>
          <a:xfrm>
            <a:off x="163975" y="6408666"/>
            <a:ext cx="6463748" cy="400110"/>
          </a:xfrm>
          <a:prstGeom prst="rect">
            <a:avLst/>
          </a:prstGeom>
        </p:spPr>
        <p:txBody>
          <a:bodyPr wrap="square">
            <a:spAutoFit/>
          </a:bodyPr>
          <a:lstStyle/>
          <a:p>
            <a:r>
              <a:rPr lang="en-US" alt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 2022</a:t>
            </a:r>
            <a:br>
              <a:rPr lang="en-US" altLang="en-US" sz="1000" i="1" dirty="0">
                <a:solidFill>
                  <a:schemeClr val="bg2">
                    <a:lumMod val="50000"/>
                  </a:schemeClr>
                </a:solidFill>
                <a:latin typeface="Arial" panose="020B0604020202020204" pitchFamily="34" charset="0"/>
                <a:cs typeface="Arial" panose="020B0604020202020204" pitchFamily="34" charset="0"/>
              </a:rPr>
            </a:br>
            <a:endParaRPr lang="en-US" altLang="en-US" sz="1000" i="1" dirty="0">
              <a:solidFill>
                <a:schemeClr val="bg2">
                  <a:lumMod val="50000"/>
                </a:schemeClr>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3DAE335-82C8-BC4D-8372-938659A6BE9B}"/>
              </a:ext>
            </a:extLst>
          </p:cNvPr>
          <p:cNvGraphicFramePr/>
          <p:nvPr>
            <p:extLst>
              <p:ext uri="{D42A27DB-BD31-4B8C-83A1-F6EECF244321}">
                <p14:modId xmlns:p14="http://schemas.microsoft.com/office/powerpoint/2010/main" val="3058763432"/>
              </p:ext>
            </p:extLst>
          </p:nvPr>
        </p:nvGraphicFramePr>
        <p:xfrm>
          <a:off x="4246216" y="2003055"/>
          <a:ext cx="3613427" cy="240895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1445007D-E839-8A4D-AC07-4D2EE3B8BDBF}"/>
              </a:ext>
            </a:extLst>
          </p:cNvPr>
          <p:cNvSpPr/>
          <p:nvPr/>
        </p:nvSpPr>
        <p:spPr>
          <a:xfrm>
            <a:off x="1359130" y="664778"/>
            <a:ext cx="4073437"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SELECT AND PREPARE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RIGHT SUCCESSOR</a:t>
            </a:r>
          </a:p>
        </p:txBody>
      </p:sp>
      <p:graphicFrame>
        <p:nvGraphicFramePr>
          <p:cNvPr id="6" name="Chart 5">
            <a:extLst>
              <a:ext uri="{FF2B5EF4-FFF2-40B4-BE49-F238E27FC236}">
                <a16:creationId xmlns:a16="http://schemas.microsoft.com/office/drawing/2014/main" id="{B5FCFDF3-BFC0-42F0-8BD3-46D87FE24EB7}"/>
              </a:ext>
            </a:extLst>
          </p:cNvPr>
          <p:cNvGraphicFramePr/>
          <p:nvPr>
            <p:extLst>
              <p:ext uri="{D42A27DB-BD31-4B8C-83A1-F6EECF244321}">
                <p14:modId xmlns:p14="http://schemas.microsoft.com/office/powerpoint/2010/main" val="3628441312"/>
              </p:ext>
            </p:extLst>
          </p:nvPr>
        </p:nvGraphicFramePr>
        <p:xfrm>
          <a:off x="1039752" y="2003055"/>
          <a:ext cx="2867230" cy="24089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E10C517B-BF51-4E20-A606-0669B152A5EF}"/>
              </a:ext>
            </a:extLst>
          </p:cNvPr>
          <p:cNvGraphicFramePr/>
          <p:nvPr>
            <p:extLst>
              <p:ext uri="{D42A27DB-BD31-4B8C-83A1-F6EECF244321}">
                <p14:modId xmlns:p14="http://schemas.microsoft.com/office/powerpoint/2010/main" val="906779815"/>
              </p:ext>
            </p:extLst>
          </p:nvPr>
        </p:nvGraphicFramePr>
        <p:xfrm>
          <a:off x="4605327" y="2003055"/>
          <a:ext cx="2867230" cy="24089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F75E1995-09F2-4D16-9D42-1C17BC4A8684}"/>
              </a:ext>
            </a:extLst>
          </p:cNvPr>
          <p:cNvGraphicFramePr/>
          <p:nvPr>
            <p:extLst>
              <p:ext uri="{D42A27DB-BD31-4B8C-83A1-F6EECF244321}">
                <p14:modId xmlns:p14="http://schemas.microsoft.com/office/powerpoint/2010/main" val="2682929957"/>
              </p:ext>
            </p:extLst>
          </p:nvPr>
        </p:nvGraphicFramePr>
        <p:xfrm>
          <a:off x="8539129" y="1969492"/>
          <a:ext cx="2867230" cy="24089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5969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shape&#10;&#10;Description automatically generated">
            <a:extLst>
              <a:ext uri="{FF2B5EF4-FFF2-40B4-BE49-F238E27FC236}">
                <a16:creationId xmlns:a16="http://schemas.microsoft.com/office/drawing/2014/main" id="{BAA7E9EB-D2F1-F14A-9052-AAD611112EC9}"/>
              </a:ext>
            </a:extLst>
          </p:cNvPr>
          <p:cNvPicPr>
            <a:picLocks noChangeAspect="1"/>
          </p:cNvPicPr>
          <p:nvPr/>
        </p:nvPicPr>
        <p:blipFill>
          <a:blip r:embed="rId3"/>
          <a:stretch>
            <a:fillRect/>
          </a:stretch>
        </p:blipFill>
        <p:spPr>
          <a:xfrm>
            <a:off x="1" y="-1"/>
            <a:ext cx="12179300" cy="6865159"/>
          </a:xfrm>
          <a:prstGeom prst="rect">
            <a:avLst/>
          </a:prstGeom>
        </p:spPr>
      </p:pic>
      <p:sp>
        <p:nvSpPr>
          <p:cNvPr id="8" name="Rectangle 7">
            <a:extLst>
              <a:ext uri="{FF2B5EF4-FFF2-40B4-BE49-F238E27FC236}">
                <a16:creationId xmlns:a16="http://schemas.microsoft.com/office/drawing/2014/main" id="{DDD9AFF1-1375-5741-99C2-C1D0A0B52515}"/>
              </a:ext>
            </a:extLst>
          </p:cNvPr>
          <p:cNvSpPr/>
          <p:nvPr/>
        </p:nvSpPr>
        <p:spPr>
          <a:xfrm>
            <a:off x="631767" y="1847742"/>
            <a:ext cx="8412842" cy="55399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Steps to help prepare the right successor</a:t>
            </a:r>
          </a:p>
        </p:txBody>
      </p:sp>
      <p:sp>
        <p:nvSpPr>
          <p:cNvPr id="9" name="TextBox 8">
            <a:extLst>
              <a:ext uri="{FF2B5EF4-FFF2-40B4-BE49-F238E27FC236}">
                <a16:creationId xmlns:a16="http://schemas.microsoft.com/office/drawing/2014/main" id="{528F77C3-B724-1646-8EBE-36660D153288}"/>
              </a:ext>
            </a:extLst>
          </p:cNvPr>
          <p:cNvSpPr txBox="1"/>
          <p:nvPr/>
        </p:nvSpPr>
        <p:spPr>
          <a:xfrm>
            <a:off x="631767" y="2511577"/>
            <a:ext cx="6862337" cy="871970"/>
          </a:xfrm>
          <a:prstGeom prst="rect">
            <a:avLst/>
          </a:prstGeom>
          <a:noFill/>
        </p:spPr>
        <p:txBody>
          <a:bodyPr wrap="square" rtlCol="0">
            <a:spAutoFit/>
          </a:bodyPr>
          <a:lstStyle/>
          <a:p>
            <a:pPr marL="182880" indent="-182880">
              <a:lnSpc>
                <a:spcPct val="150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Establish clear guidelines to become the leader</a:t>
            </a:r>
          </a:p>
          <a:p>
            <a:pPr marL="182880" indent="-182880">
              <a:lnSpc>
                <a:spcPct val="150000"/>
              </a:lnSpc>
              <a:buClr>
                <a:schemeClr val="accent3"/>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D81714A-89F7-1F4D-B882-5D56345CCC7F}"/>
              </a:ext>
            </a:extLst>
          </p:cNvPr>
          <p:cNvSpPr txBox="1"/>
          <p:nvPr/>
        </p:nvSpPr>
        <p:spPr>
          <a:xfrm>
            <a:off x="631768" y="3147681"/>
            <a:ext cx="6126842" cy="871970"/>
          </a:xfrm>
          <a:prstGeom prst="rect">
            <a:avLst/>
          </a:prstGeom>
          <a:noFill/>
        </p:spPr>
        <p:txBody>
          <a:bodyPr wrap="square" rtlCol="0">
            <a:spAutoFit/>
          </a:bodyPr>
          <a:lstStyle/>
          <a:p>
            <a:pPr marL="182880" indent="-182880">
              <a:lnSpc>
                <a:spcPct val="150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Determine the future leadership needs of the business</a:t>
            </a:r>
          </a:p>
          <a:p>
            <a:pPr marL="182880" indent="-182880">
              <a:lnSpc>
                <a:spcPct val="150000"/>
              </a:lnSpc>
              <a:buClr>
                <a:schemeClr val="accent3"/>
              </a:buClr>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A00479F-784F-0547-BBC0-64ED6E51193F}"/>
              </a:ext>
            </a:extLst>
          </p:cNvPr>
          <p:cNvSpPr txBox="1"/>
          <p:nvPr/>
        </p:nvSpPr>
        <p:spPr>
          <a:xfrm>
            <a:off x="631768" y="3707178"/>
            <a:ext cx="6126842" cy="456472"/>
          </a:xfrm>
          <a:prstGeom prst="rect">
            <a:avLst/>
          </a:prstGeom>
          <a:noFill/>
        </p:spPr>
        <p:txBody>
          <a:bodyPr wrap="square" rtlCol="0">
            <a:spAutoFit/>
          </a:bodyPr>
          <a:lstStyle/>
          <a:p>
            <a:pPr marL="182880" indent="-182880">
              <a:lnSpc>
                <a:spcPct val="150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Develop a successor development plan</a:t>
            </a:r>
          </a:p>
        </p:txBody>
      </p:sp>
      <p:sp>
        <p:nvSpPr>
          <p:cNvPr id="2" name="Rectangle 1">
            <a:extLst>
              <a:ext uri="{FF2B5EF4-FFF2-40B4-BE49-F238E27FC236}">
                <a16:creationId xmlns:a16="http://schemas.microsoft.com/office/drawing/2014/main" id="{03C50F8E-095D-C843-A894-D88C65D747E7}"/>
              </a:ext>
            </a:extLst>
          </p:cNvPr>
          <p:cNvSpPr/>
          <p:nvPr/>
        </p:nvSpPr>
        <p:spPr>
          <a:xfrm>
            <a:off x="631767" y="4343282"/>
            <a:ext cx="6126842" cy="87197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Coordinate the succession plan and successor development with family members and key managers</a:t>
            </a:r>
          </a:p>
        </p:txBody>
      </p:sp>
      <p:sp>
        <p:nvSpPr>
          <p:cNvPr id="3" name="Rectangle 2">
            <a:extLst>
              <a:ext uri="{FF2B5EF4-FFF2-40B4-BE49-F238E27FC236}">
                <a16:creationId xmlns:a16="http://schemas.microsoft.com/office/drawing/2014/main" id="{0D2C3FE8-24E1-4B44-87E6-5EA366B6EC0F}"/>
              </a:ext>
            </a:extLst>
          </p:cNvPr>
          <p:cNvSpPr/>
          <p:nvPr/>
        </p:nvSpPr>
        <p:spPr>
          <a:xfrm>
            <a:off x="631767" y="5643976"/>
            <a:ext cx="6096000" cy="871970"/>
          </a:xfrm>
          <a:prstGeom prst="rect">
            <a:avLst/>
          </a:prstGeom>
        </p:spPr>
        <p:txBody>
          <a:bodyPr>
            <a:spAutoFit/>
          </a:bodyPr>
          <a:lstStyle/>
          <a:p>
            <a:pPr marL="182880" indent="-182880">
              <a:lnSpc>
                <a:spcPct val="150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Spend time working outside the business</a:t>
            </a:r>
          </a:p>
        </p:txBody>
      </p:sp>
      <p:sp>
        <p:nvSpPr>
          <p:cNvPr id="4" name="Rectangle 3">
            <a:extLst>
              <a:ext uri="{FF2B5EF4-FFF2-40B4-BE49-F238E27FC236}">
                <a16:creationId xmlns:a16="http://schemas.microsoft.com/office/drawing/2014/main" id="{D4783746-A0C3-D844-90D8-DD7B88FB08BA}"/>
              </a:ext>
            </a:extLst>
          </p:cNvPr>
          <p:cNvSpPr/>
          <p:nvPr/>
        </p:nvSpPr>
        <p:spPr>
          <a:xfrm>
            <a:off x="631767" y="5082219"/>
            <a:ext cx="3357329" cy="456472"/>
          </a:xfrm>
          <a:prstGeom prst="rect">
            <a:avLst/>
          </a:prstGeom>
        </p:spPr>
        <p:txBody>
          <a:bodyPr wrap="none">
            <a:spAutoFit/>
          </a:bodyPr>
          <a:lstStyle/>
          <a:p>
            <a:pPr marL="182880" indent="-182880">
              <a:lnSpc>
                <a:spcPct val="150000"/>
              </a:lnSpc>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Encourage utilizing a mentor </a:t>
            </a:r>
          </a:p>
        </p:txBody>
      </p:sp>
      <p:sp>
        <p:nvSpPr>
          <p:cNvPr id="13" name="Rectangle 12">
            <a:extLst>
              <a:ext uri="{FF2B5EF4-FFF2-40B4-BE49-F238E27FC236}">
                <a16:creationId xmlns:a16="http://schemas.microsoft.com/office/drawing/2014/main" id="{B76685F5-040F-2943-AFCB-57ABB740D130}"/>
              </a:ext>
            </a:extLst>
          </p:cNvPr>
          <p:cNvSpPr/>
          <p:nvPr/>
        </p:nvSpPr>
        <p:spPr>
          <a:xfrm>
            <a:off x="631767" y="597137"/>
            <a:ext cx="623454" cy="67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280467C-32E6-C444-8086-7FC614748EAD}"/>
              </a:ext>
            </a:extLst>
          </p:cNvPr>
          <p:cNvSpPr txBox="1"/>
          <p:nvPr/>
        </p:nvSpPr>
        <p:spPr>
          <a:xfrm>
            <a:off x="756468" y="649389"/>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3</a:t>
            </a:r>
          </a:p>
        </p:txBody>
      </p:sp>
      <p:sp>
        <p:nvSpPr>
          <p:cNvPr id="17" name="Rectangle 16">
            <a:extLst>
              <a:ext uri="{FF2B5EF4-FFF2-40B4-BE49-F238E27FC236}">
                <a16:creationId xmlns:a16="http://schemas.microsoft.com/office/drawing/2014/main" id="{211772F0-85BF-7E45-BD61-1E98C6B64226}"/>
              </a:ext>
            </a:extLst>
          </p:cNvPr>
          <p:cNvSpPr/>
          <p:nvPr/>
        </p:nvSpPr>
        <p:spPr>
          <a:xfrm>
            <a:off x="1359130" y="664778"/>
            <a:ext cx="4073437"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SELECT AND PREPARE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RIGHT SUCCESSOR</a:t>
            </a:r>
          </a:p>
        </p:txBody>
      </p:sp>
    </p:spTree>
    <p:extLst>
      <p:ext uri="{BB962C8B-B14F-4D97-AF65-F5344CB8AC3E}">
        <p14:creationId xmlns:p14="http://schemas.microsoft.com/office/powerpoint/2010/main" val="3920865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8B83E2-4455-A64B-8F87-E1E95F443042}"/>
              </a:ext>
            </a:extLst>
          </p:cNvPr>
          <p:cNvSpPr/>
          <p:nvPr/>
        </p:nvSpPr>
        <p:spPr>
          <a:xfrm>
            <a:off x="6096000" y="1"/>
            <a:ext cx="6096000" cy="68579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60E2164-2748-F64B-B85C-4511DC41A738}"/>
              </a:ext>
            </a:extLst>
          </p:cNvPr>
          <p:cNvSpPr/>
          <p:nvPr/>
        </p:nvSpPr>
        <p:spPr>
          <a:xfrm>
            <a:off x="631767" y="2443948"/>
            <a:ext cx="4567672" cy="1477328"/>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Case Study 1:</a:t>
            </a:r>
            <a:br>
              <a:rPr lang="en-US" sz="3000" b="1" dirty="0">
                <a:latin typeface="Arial" panose="020B0604020202020204" pitchFamily="34" charset="0"/>
                <a:cs typeface="Arial" panose="020B0604020202020204" pitchFamily="34" charset="0"/>
              </a:rPr>
            </a:br>
            <a:r>
              <a:rPr lang="en-US" sz="3000" b="1" dirty="0">
                <a:solidFill>
                  <a:schemeClr val="accent2"/>
                </a:solidFill>
                <a:latin typeface="Arial" panose="020B0604020202020204" pitchFamily="34" charset="0"/>
                <a:cs typeface="Arial" panose="020B0604020202020204" pitchFamily="34" charset="0"/>
              </a:rPr>
              <a:t>Select and prepare </a:t>
            </a:r>
            <a:br>
              <a:rPr lang="en-US" sz="3000" b="1" dirty="0">
                <a:solidFill>
                  <a:schemeClr val="accent2"/>
                </a:solidFill>
                <a:latin typeface="Arial" panose="020B0604020202020204" pitchFamily="34" charset="0"/>
                <a:cs typeface="Arial" panose="020B0604020202020204" pitchFamily="34" charset="0"/>
              </a:rPr>
            </a:br>
            <a:r>
              <a:rPr lang="en-US" sz="3000" b="1" dirty="0">
                <a:solidFill>
                  <a:schemeClr val="accent2"/>
                </a:solidFill>
                <a:latin typeface="Arial" panose="020B0604020202020204" pitchFamily="34" charset="0"/>
                <a:cs typeface="Arial" panose="020B0604020202020204" pitchFamily="34" charset="0"/>
              </a:rPr>
              <a:t>the right successor</a:t>
            </a:r>
          </a:p>
        </p:txBody>
      </p:sp>
      <p:sp>
        <p:nvSpPr>
          <p:cNvPr id="9" name="Rectangle 8">
            <a:extLst>
              <a:ext uri="{FF2B5EF4-FFF2-40B4-BE49-F238E27FC236}">
                <a16:creationId xmlns:a16="http://schemas.microsoft.com/office/drawing/2014/main" id="{6984CD74-B35C-1949-A163-3052295F634C}"/>
              </a:ext>
            </a:extLst>
          </p:cNvPr>
          <p:cNvSpPr/>
          <p:nvPr/>
        </p:nvSpPr>
        <p:spPr>
          <a:xfrm>
            <a:off x="631767" y="4092619"/>
            <a:ext cx="4258285" cy="1200329"/>
          </a:xfrm>
          <a:prstGeom prst="rect">
            <a:avLst/>
          </a:prstGeom>
        </p:spPr>
        <p:txBody>
          <a:bodyPr wrap="square">
            <a:spAutoFit/>
          </a:bodyPr>
          <a:lstStyle/>
          <a:p>
            <a:pPr>
              <a:spcBef>
                <a:spcPct val="0"/>
              </a:spcBef>
            </a:pPr>
            <a:r>
              <a:rPr lang="en-US" altLang="en-US" b="1" dirty="0">
                <a:latin typeface="Arial" panose="020B0604020202020204" pitchFamily="34" charset="0"/>
                <a:cs typeface="Arial" panose="020B0604020202020204" pitchFamily="34" charset="0"/>
              </a:rPr>
              <a:t>Lesson learned:</a:t>
            </a:r>
          </a:p>
          <a:p>
            <a:pPr>
              <a:spcBef>
                <a:spcPct val="0"/>
              </a:spcBef>
            </a:pPr>
            <a:r>
              <a:rPr lang="en-US" altLang="en-US" dirty="0">
                <a:latin typeface="Arial" panose="020B0604020202020204" pitchFamily="34" charset="0"/>
                <a:cs typeface="Arial" panose="020B0604020202020204" pitchFamily="34" charset="0"/>
              </a:rPr>
              <a:t>Successors shouldn’t be chosen based on prejudice or bias; it should be based on who can do the best job.</a:t>
            </a:r>
            <a:endParaRPr lang="en-US" altLang="en-US" b="1" baseline="300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D6BC0FE-1896-9A44-AE44-EB36A5201E97}"/>
              </a:ext>
            </a:extLst>
          </p:cNvPr>
          <p:cNvSpPr/>
          <p:nvPr/>
        </p:nvSpPr>
        <p:spPr>
          <a:xfrm>
            <a:off x="6916777" y="5231197"/>
            <a:ext cx="4643456" cy="923330"/>
          </a:xfrm>
          <a:prstGeom prst="rect">
            <a:avLst/>
          </a:prstGeom>
        </p:spPr>
        <p:txBody>
          <a:bodyPr wrap="square">
            <a:spAutoFit/>
          </a:bodyPr>
          <a:lstStyle/>
          <a:p>
            <a:pPr algn="ctr"/>
            <a:r>
              <a:rPr lang="en-US" b="1" dirty="0">
                <a:solidFill>
                  <a:schemeClr val="accent1"/>
                </a:solidFill>
                <a:latin typeface="Arial" panose="020B0604020202020204" pitchFamily="34" charset="0"/>
                <a:cs typeface="Arial" panose="020B0604020202020204" pitchFamily="34" charset="0"/>
              </a:rPr>
              <a:t>Failure to prepare the right successor can put the business’s future and your family relationships at risk. </a:t>
            </a:r>
          </a:p>
        </p:txBody>
      </p:sp>
      <p:sp>
        <p:nvSpPr>
          <p:cNvPr id="13" name="Rectangle 12">
            <a:extLst>
              <a:ext uri="{FF2B5EF4-FFF2-40B4-BE49-F238E27FC236}">
                <a16:creationId xmlns:a16="http://schemas.microsoft.com/office/drawing/2014/main" id="{996FE9C5-6CC9-304A-804C-92CEB88FA5A0}"/>
              </a:ext>
            </a:extLst>
          </p:cNvPr>
          <p:cNvSpPr/>
          <p:nvPr/>
        </p:nvSpPr>
        <p:spPr>
          <a:xfrm>
            <a:off x="631767" y="597137"/>
            <a:ext cx="623454" cy="67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A4436BB-6237-1D49-80E6-30ED3E70BDE2}"/>
              </a:ext>
            </a:extLst>
          </p:cNvPr>
          <p:cNvSpPr txBox="1"/>
          <p:nvPr/>
        </p:nvSpPr>
        <p:spPr>
          <a:xfrm>
            <a:off x="756468" y="649389"/>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3</a:t>
            </a:r>
          </a:p>
        </p:txBody>
      </p:sp>
      <p:sp>
        <p:nvSpPr>
          <p:cNvPr id="15" name="Rectangle 14">
            <a:extLst>
              <a:ext uri="{FF2B5EF4-FFF2-40B4-BE49-F238E27FC236}">
                <a16:creationId xmlns:a16="http://schemas.microsoft.com/office/drawing/2014/main" id="{F4123654-381E-7248-A5C4-30F4579C7D37}"/>
              </a:ext>
            </a:extLst>
          </p:cNvPr>
          <p:cNvSpPr/>
          <p:nvPr/>
        </p:nvSpPr>
        <p:spPr>
          <a:xfrm>
            <a:off x="1359130" y="664778"/>
            <a:ext cx="4073437"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SELECT AND PREPARE THE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RIGHT SUCCESSOR</a:t>
            </a:r>
          </a:p>
        </p:txBody>
      </p:sp>
      <p:sp>
        <p:nvSpPr>
          <p:cNvPr id="16" name="Rectangle 15">
            <a:extLst>
              <a:ext uri="{FF2B5EF4-FFF2-40B4-BE49-F238E27FC236}">
                <a16:creationId xmlns:a16="http://schemas.microsoft.com/office/drawing/2014/main" id="{9D65B961-5488-B24A-92D1-FA79A933D9E7}"/>
              </a:ext>
            </a:extLst>
          </p:cNvPr>
          <p:cNvSpPr/>
          <p:nvPr/>
        </p:nvSpPr>
        <p:spPr>
          <a:xfrm>
            <a:off x="8782128" y="1137842"/>
            <a:ext cx="709344" cy="8472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4738E1-3C1D-BF43-908A-878F6BEDBD48}"/>
              </a:ext>
            </a:extLst>
          </p:cNvPr>
          <p:cNvSpPr/>
          <p:nvPr/>
        </p:nvSpPr>
        <p:spPr>
          <a:xfrm>
            <a:off x="7597587" y="2322705"/>
            <a:ext cx="709344" cy="847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890311-3133-324D-AFF8-36A26D1C3311}"/>
              </a:ext>
            </a:extLst>
          </p:cNvPr>
          <p:cNvSpPr/>
          <p:nvPr/>
        </p:nvSpPr>
        <p:spPr>
          <a:xfrm>
            <a:off x="7592520" y="3541145"/>
            <a:ext cx="3240350" cy="847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170993A-6265-9945-9F96-ADEF7463A296}"/>
              </a:ext>
            </a:extLst>
          </p:cNvPr>
          <p:cNvSpPr/>
          <p:nvPr/>
        </p:nvSpPr>
        <p:spPr>
          <a:xfrm>
            <a:off x="8441450" y="2322705"/>
            <a:ext cx="709344" cy="847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6D5A53E-BDA6-9944-8D13-76999F612AAB}"/>
              </a:ext>
            </a:extLst>
          </p:cNvPr>
          <p:cNvSpPr/>
          <p:nvPr/>
        </p:nvSpPr>
        <p:spPr>
          <a:xfrm>
            <a:off x="9283861" y="2322705"/>
            <a:ext cx="709344" cy="847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DACF03-88EF-0A4D-A53B-15EB7E18F2F9}"/>
              </a:ext>
            </a:extLst>
          </p:cNvPr>
          <p:cNvSpPr/>
          <p:nvPr/>
        </p:nvSpPr>
        <p:spPr>
          <a:xfrm>
            <a:off x="10123526" y="2322705"/>
            <a:ext cx="709344" cy="847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931AFDE-D9D4-3846-B071-6804C5D72451}"/>
              </a:ext>
            </a:extLst>
          </p:cNvPr>
          <p:cNvPicPr>
            <a:picLocks noChangeAspect="1"/>
          </p:cNvPicPr>
          <p:nvPr/>
        </p:nvPicPr>
        <p:blipFill>
          <a:blip r:embed="rId3"/>
          <a:stretch>
            <a:fillRect/>
          </a:stretch>
        </p:blipFill>
        <p:spPr>
          <a:xfrm>
            <a:off x="8887705" y="1268831"/>
            <a:ext cx="495300" cy="698500"/>
          </a:xfrm>
          <a:prstGeom prst="rect">
            <a:avLst/>
          </a:prstGeom>
        </p:spPr>
      </p:pic>
      <p:pic>
        <p:nvPicPr>
          <p:cNvPr id="6" name="Picture 5">
            <a:extLst>
              <a:ext uri="{FF2B5EF4-FFF2-40B4-BE49-F238E27FC236}">
                <a16:creationId xmlns:a16="http://schemas.microsoft.com/office/drawing/2014/main" id="{A009C8F4-E2B5-3540-8C46-DA85DC19F692}"/>
              </a:ext>
            </a:extLst>
          </p:cNvPr>
          <p:cNvPicPr>
            <a:picLocks noChangeAspect="1"/>
          </p:cNvPicPr>
          <p:nvPr/>
        </p:nvPicPr>
        <p:blipFill>
          <a:blip r:embed="rId4"/>
          <a:stretch>
            <a:fillRect/>
          </a:stretch>
        </p:blipFill>
        <p:spPr>
          <a:xfrm>
            <a:off x="7707628" y="2470712"/>
            <a:ext cx="482600" cy="685800"/>
          </a:xfrm>
          <a:prstGeom prst="rect">
            <a:avLst/>
          </a:prstGeom>
        </p:spPr>
      </p:pic>
      <p:pic>
        <p:nvPicPr>
          <p:cNvPr id="7" name="Picture 6">
            <a:extLst>
              <a:ext uri="{FF2B5EF4-FFF2-40B4-BE49-F238E27FC236}">
                <a16:creationId xmlns:a16="http://schemas.microsoft.com/office/drawing/2014/main" id="{2618F392-3096-144E-B69A-60908625C0FC}"/>
              </a:ext>
            </a:extLst>
          </p:cNvPr>
          <p:cNvPicPr>
            <a:picLocks noChangeAspect="1"/>
          </p:cNvPicPr>
          <p:nvPr/>
        </p:nvPicPr>
        <p:blipFill>
          <a:blip r:embed="rId5"/>
          <a:stretch>
            <a:fillRect/>
          </a:stretch>
        </p:blipFill>
        <p:spPr>
          <a:xfrm>
            <a:off x="8572502" y="2479590"/>
            <a:ext cx="469900" cy="673100"/>
          </a:xfrm>
          <a:prstGeom prst="rect">
            <a:avLst/>
          </a:prstGeom>
        </p:spPr>
      </p:pic>
      <p:pic>
        <p:nvPicPr>
          <p:cNvPr id="25" name="Picture 24">
            <a:extLst>
              <a:ext uri="{FF2B5EF4-FFF2-40B4-BE49-F238E27FC236}">
                <a16:creationId xmlns:a16="http://schemas.microsoft.com/office/drawing/2014/main" id="{86499FBD-1798-0C46-A1AE-F1E9D6010086}"/>
              </a:ext>
            </a:extLst>
          </p:cNvPr>
          <p:cNvPicPr>
            <a:picLocks noChangeAspect="1"/>
          </p:cNvPicPr>
          <p:nvPr/>
        </p:nvPicPr>
        <p:blipFill>
          <a:blip r:embed="rId6"/>
          <a:stretch>
            <a:fillRect/>
          </a:stretch>
        </p:blipFill>
        <p:spPr>
          <a:xfrm>
            <a:off x="9396612" y="2470589"/>
            <a:ext cx="482600" cy="685800"/>
          </a:xfrm>
          <a:prstGeom prst="rect">
            <a:avLst/>
          </a:prstGeom>
        </p:spPr>
      </p:pic>
      <p:pic>
        <p:nvPicPr>
          <p:cNvPr id="26" name="Picture 25">
            <a:extLst>
              <a:ext uri="{FF2B5EF4-FFF2-40B4-BE49-F238E27FC236}">
                <a16:creationId xmlns:a16="http://schemas.microsoft.com/office/drawing/2014/main" id="{6EA4C767-8A19-4B49-89F8-97294E0DF61D}"/>
              </a:ext>
            </a:extLst>
          </p:cNvPr>
          <p:cNvPicPr>
            <a:picLocks noChangeAspect="1"/>
          </p:cNvPicPr>
          <p:nvPr/>
        </p:nvPicPr>
        <p:blipFill>
          <a:blip r:embed="rId5"/>
          <a:stretch>
            <a:fillRect/>
          </a:stretch>
        </p:blipFill>
        <p:spPr>
          <a:xfrm>
            <a:off x="10244560" y="2480732"/>
            <a:ext cx="469900" cy="673100"/>
          </a:xfrm>
          <a:prstGeom prst="rect">
            <a:avLst/>
          </a:prstGeom>
        </p:spPr>
      </p:pic>
      <p:pic>
        <p:nvPicPr>
          <p:cNvPr id="27" name="Picture 26">
            <a:extLst>
              <a:ext uri="{FF2B5EF4-FFF2-40B4-BE49-F238E27FC236}">
                <a16:creationId xmlns:a16="http://schemas.microsoft.com/office/drawing/2014/main" id="{84CDAACC-6DC0-3A42-A4F6-C0B1DEEF9309}"/>
              </a:ext>
            </a:extLst>
          </p:cNvPr>
          <p:cNvPicPr>
            <a:picLocks noChangeAspect="1"/>
          </p:cNvPicPr>
          <p:nvPr/>
        </p:nvPicPr>
        <p:blipFill>
          <a:blip r:embed="rId7"/>
          <a:stretch>
            <a:fillRect/>
          </a:stretch>
        </p:blipFill>
        <p:spPr>
          <a:xfrm>
            <a:off x="7718816" y="3680989"/>
            <a:ext cx="482600" cy="685800"/>
          </a:xfrm>
          <a:prstGeom prst="rect">
            <a:avLst/>
          </a:prstGeom>
        </p:spPr>
      </p:pic>
      <p:pic>
        <p:nvPicPr>
          <p:cNvPr id="28" name="Picture 27">
            <a:extLst>
              <a:ext uri="{FF2B5EF4-FFF2-40B4-BE49-F238E27FC236}">
                <a16:creationId xmlns:a16="http://schemas.microsoft.com/office/drawing/2014/main" id="{EE84D15C-B144-4843-8C97-C7D64524170F}"/>
              </a:ext>
            </a:extLst>
          </p:cNvPr>
          <p:cNvPicPr>
            <a:picLocks noChangeAspect="1"/>
          </p:cNvPicPr>
          <p:nvPr/>
        </p:nvPicPr>
        <p:blipFill>
          <a:blip r:embed="rId3"/>
          <a:stretch>
            <a:fillRect/>
          </a:stretch>
        </p:blipFill>
        <p:spPr>
          <a:xfrm>
            <a:off x="8547102" y="3672111"/>
            <a:ext cx="495300" cy="698500"/>
          </a:xfrm>
          <a:prstGeom prst="rect">
            <a:avLst/>
          </a:prstGeom>
        </p:spPr>
      </p:pic>
      <p:pic>
        <p:nvPicPr>
          <p:cNvPr id="29" name="Picture 28">
            <a:extLst>
              <a:ext uri="{FF2B5EF4-FFF2-40B4-BE49-F238E27FC236}">
                <a16:creationId xmlns:a16="http://schemas.microsoft.com/office/drawing/2014/main" id="{34ED9041-E040-4341-8583-2DBBA87715E8}"/>
              </a:ext>
            </a:extLst>
          </p:cNvPr>
          <p:cNvPicPr>
            <a:picLocks noChangeAspect="1"/>
          </p:cNvPicPr>
          <p:nvPr/>
        </p:nvPicPr>
        <p:blipFill>
          <a:blip r:embed="rId8"/>
          <a:stretch>
            <a:fillRect/>
          </a:stretch>
        </p:blipFill>
        <p:spPr>
          <a:xfrm>
            <a:off x="9396612" y="3682874"/>
            <a:ext cx="482600" cy="685800"/>
          </a:xfrm>
          <a:prstGeom prst="rect">
            <a:avLst/>
          </a:prstGeom>
        </p:spPr>
      </p:pic>
      <p:pic>
        <p:nvPicPr>
          <p:cNvPr id="30" name="Picture 29">
            <a:extLst>
              <a:ext uri="{FF2B5EF4-FFF2-40B4-BE49-F238E27FC236}">
                <a16:creationId xmlns:a16="http://schemas.microsoft.com/office/drawing/2014/main" id="{232DAD2A-2516-6F4C-9C15-897681C97267}"/>
              </a:ext>
            </a:extLst>
          </p:cNvPr>
          <p:cNvPicPr>
            <a:picLocks noChangeAspect="1"/>
          </p:cNvPicPr>
          <p:nvPr/>
        </p:nvPicPr>
        <p:blipFill>
          <a:blip r:embed="rId7"/>
          <a:stretch>
            <a:fillRect/>
          </a:stretch>
        </p:blipFill>
        <p:spPr>
          <a:xfrm>
            <a:off x="10231860" y="3684010"/>
            <a:ext cx="482600" cy="685800"/>
          </a:xfrm>
          <a:prstGeom prst="rect">
            <a:avLst/>
          </a:prstGeom>
        </p:spPr>
      </p:pic>
      <p:pic>
        <p:nvPicPr>
          <p:cNvPr id="36" name="Picture 35">
            <a:extLst>
              <a:ext uri="{FF2B5EF4-FFF2-40B4-BE49-F238E27FC236}">
                <a16:creationId xmlns:a16="http://schemas.microsoft.com/office/drawing/2014/main" id="{81E6EAB9-9AB4-8F4A-A094-8E1D6A0F884C}"/>
              </a:ext>
            </a:extLst>
          </p:cNvPr>
          <p:cNvPicPr>
            <a:picLocks noChangeAspect="1"/>
          </p:cNvPicPr>
          <p:nvPr/>
        </p:nvPicPr>
        <p:blipFill>
          <a:blip r:embed="rId9"/>
          <a:stretch>
            <a:fillRect/>
          </a:stretch>
        </p:blipFill>
        <p:spPr>
          <a:xfrm>
            <a:off x="7887249" y="1983611"/>
            <a:ext cx="2667000" cy="355600"/>
          </a:xfrm>
          <a:prstGeom prst="rect">
            <a:avLst/>
          </a:prstGeom>
        </p:spPr>
      </p:pic>
      <p:pic>
        <p:nvPicPr>
          <p:cNvPr id="37" name="Picture 36">
            <a:extLst>
              <a:ext uri="{FF2B5EF4-FFF2-40B4-BE49-F238E27FC236}">
                <a16:creationId xmlns:a16="http://schemas.microsoft.com/office/drawing/2014/main" id="{75B55FD5-BF1F-1E44-80E1-0E320DF6E972}"/>
              </a:ext>
            </a:extLst>
          </p:cNvPr>
          <p:cNvPicPr>
            <a:picLocks noChangeAspect="1"/>
          </p:cNvPicPr>
          <p:nvPr/>
        </p:nvPicPr>
        <p:blipFill>
          <a:blip r:embed="rId10"/>
          <a:stretch>
            <a:fillRect/>
          </a:stretch>
        </p:blipFill>
        <p:spPr>
          <a:xfrm>
            <a:off x="9488582" y="1561464"/>
            <a:ext cx="1663700" cy="2476500"/>
          </a:xfrm>
          <a:prstGeom prst="rect">
            <a:avLst/>
          </a:prstGeom>
        </p:spPr>
      </p:pic>
      <p:sp>
        <p:nvSpPr>
          <p:cNvPr id="38" name="Rectangle 37">
            <a:extLst>
              <a:ext uri="{FF2B5EF4-FFF2-40B4-BE49-F238E27FC236}">
                <a16:creationId xmlns:a16="http://schemas.microsoft.com/office/drawing/2014/main" id="{5F90829D-063E-A84F-87F5-6B78205C0012}"/>
              </a:ext>
            </a:extLst>
          </p:cNvPr>
          <p:cNvSpPr/>
          <p:nvPr/>
        </p:nvSpPr>
        <p:spPr>
          <a:xfrm>
            <a:off x="8645707" y="3142631"/>
            <a:ext cx="1149674" cy="276999"/>
          </a:xfrm>
          <a:prstGeom prst="rect">
            <a:avLst/>
          </a:prstGeom>
        </p:spPr>
        <p:txBody>
          <a:bodyPr wrap="none">
            <a:spAutoFit/>
          </a:bodyPr>
          <a:lstStyle/>
          <a:p>
            <a:r>
              <a:rPr lang="en-US" altLang="en-US" sz="1200" dirty="0">
                <a:solidFill>
                  <a:schemeClr val="accent2"/>
                </a:solidFill>
                <a:latin typeface="Arial" panose="020B0604020202020204" pitchFamily="34" charset="0"/>
                <a:cs typeface="Arial" panose="020B0604020202020204" pitchFamily="34" charset="0"/>
              </a:rPr>
              <a:t>DAUGHTERS</a:t>
            </a:r>
            <a:endParaRPr lang="en-US" sz="1200" dirty="0">
              <a:solidFill>
                <a:schemeClr val="accent2"/>
              </a:solidFill>
            </a:endParaRPr>
          </a:p>
        </p:txBody>
      </p:sp>
      <p:sp>
        <p:nvSpPr>
          <p:cNvPr id="39" name="Rectangle 38">
            <a:extLst>
              <a:ext uri="{FF2B5EF4-FFF2-40B4-BE49-F238E27FC236}">
                <a16:creationId xmlns:a16="http://schemas.microsoft.com/office/drawing/2014/main" id="{762BBA88-3717-BF44-A8EC-FAB78A897FA0}"/>
              </a:ext>
            </a:extLst>
          </p:cNvPr>
          <p:cNvSpPr/>
          <p:nvPr/>
        </p:nvSpPr>
        <p:spPr>
          <a:xfrm>
            <a:off x="8646878" y="4415938"/>
            <a:ext cx="1204882" cy="276999"/>
          </a:xfrm>
          <a:prstGeom prst="rect">
            <a:avLst/>
          </a:prstGeom>
        </p:spPr>
        <p:txBody>
          <a:bodyPr wrap="none">
            <a:spAutoFit/>
          </a:bodyPr>
          <a:lstStyle/>
          <a:p>
            <a:r>
              <a:rPr lang="en-US" altLang="en-US" sz="1200" dirty="0">
                <a:solidFill>
                  <a:schemeClr val="accent2"/>
                </a:solidFill>
                <a:latin typeface="Arial" panose="020B0604020202020204" pitchFamily="34" charset="0"/>
                <a:cs typeface="Arial" panose="020B0604020202020204" pitchFamily="34" charset="0"/>
              </a:rPr>
              <a:t>SONS-IN-LAW</a:t>
            </a:r>
            <a:endParaRPr lang="en-US" sz="1200" dirty="0">
              <a:solidFill>
                <a:schemeClr val="accent2"/>
              </a:solidFill>
            </a:endParaRPr>
          </a:p>
        </p:txBody>
      </p:sp>
    </p:spTree>
    <p:extLst>
      <p:ext uri="{BB962C8B-B14F-4D97-AF65-F5344CB8AC3E}">
        <p14:creationId xmlns:p14="http://schemas.microsoft.com/office/powerpoint/2010/main" val="1665457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6096000" y="1"/>
            <a:ext cx="6096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B84B87F-0235-7F4C-8194-D75A621D9AAD}"/>
              </a:ext>
            </a:extLst>
          </p:cNvPr>
          <p:cNvSpPr/>
          <p:nvPr/>
        </p:nvSpPr>
        <p:spPr>
          <a:xfrm>
            <a:off x="1346662" y="785430"/>
            <a:ext cx="240617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PUT IT IN WRITING</a:t>
            </a:r>
          </a:p>
        </p:txBody>
      </p:sp>
      <p:sp>
        <p:nvSpPr>
          <p:cNvPr id="8" name="Rectangle 7">
            <a:extLst>
              <a:ext uri="{FF2B5EF4-FFF2-40B4-BE49-F238E27FC236}">
                <a16:creationId xmlns:a16="http://schemas.microsoft.com/office/drawing/2014/main" id="{E859F58A-2F32-C046-AF4E-EFC48093DCB7}"/>
              </a:ext>
            </a:extLst>
          </p:cNvPr>
          <p:cNvSpPr/>
          <p:nvPr/>
        </p:nvSpPr>
        <p:spPr>
          <a:xfrm>
            <a:off x="631767" y="1857216"/>
            <a:ext cx="4496824" cy="1015663"/>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What is a buy-sell agreement?</a:t>
            </a:r>
          </a:p>
        </p:txBody>
      </p:sp>
      <p:sp>
        <p:nvSpPr>
          <p:cNvPr id="2" name="TextBox 1">
            <a:extLst>
              <a:ext uri="{FF2B5EF4-FFF2-40B4-BE49-F238E27FC236}">
                <a16:creationId xmlns:a16="http://schemas.microsoft.com/office/drawing/2014/main" id="{DFEF343C-BAAB-AA41-BE4C-E7C5D8EA72A2}"/>
              </a:ext>
            </a:extLst>
          </p:cNvPr>
          <p:cNvSpPr txBox="1"/>
          <p:nvPr/>
        </p:nvSpPr>
        <p:spPr>
          <a:xfrm>
            <a:off x="631767" y="3090604"/>
            <a:ext cx="4934146" cy="2354491"/>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A buy-sell agreement is a legally binding agreement that requires one party to sell and another party to buy a particular ownership interest in a business in the event of a “triggering event” (such as the death or disability of an owner).</a:t>
            </a:r>
          </a:p>
          <a:p>
            <a:endParaRPr lang="en-US" sz="21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DED8625-AA21-0B45-A0A2-957E26AE3F63}"/>
              </a:ext>
            </a:extLst>
          </p:cNvPr>
          <p:cNvSpPr/>
          <p:nvPr/>
        </p:nvSpPr>
        <p:spPr>
          <a:xfrm>
            <a:off x="6666867" y="1382472"/>
            <a:ext cx="4953000" cy="384721"/>
          </a:xfrm>
          <a:prstGeom prst="rect">
            <a:avLst/>
          </a:prstGeom>
        </p:spPr>
        <p:txBody>
          <a:bodyPr>
            <a:spAutoFit/>
          </a:bodyPr>
          <a:lstStyle/>
          <a:p>
            <a:pPr>
              <a:buClr>
                <a:schemeClr val="accent3"/>
              </a:buClr>
            </a:pPr>
            <a:r>
              <a:rPr lang="en-US" sz="1900" b="1" dirty="0">
                <a:solidFill>
                  <a:schemeClr val="accent1"/>
                </a:solidFill>
                <a:latin typeface="Arial" panose="020B0604020202020204" pitchFamily="34" charset="0"/>
                <a:cs typeface="Arial" panose="020B0604020202020204" pitchFamily="34" charset="0"/>
              </a:rPr>
              <a:t>This document often stipulates:</a:t>
            </a:r>
          </a:p>
        </p:txBody>
      </p:sp>
      <p:sp>
        <p:nvSpPr>
          <p:cNvPr id="11" name="Rectangle 10">
            <a:extLst>
              <a:ext uri="{FF2B5EF4-FFF2-40B4-BE49-F238E27FC236}">
                <a16:creationId xmlns:a16="http://schemas.microsoft.com/office/drawing/2014/main" id="{27EEFA87-5A0D-8949-BC14-2333464F8DB1}"/>
              </a:ext>
            </a:extLst>
          </p:cNvPr>
          <p:cNvSpPr/>
          <p:nvPr/>
        </p:nvSpPr>
        <p:spPr>
          <a:xfrm>
            <a:off x="6666866" y="1944166"/>
            <a:ext cx="5077701" cy="923330"/>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How much one business owner will pay the other’s estate or heirs for their share in the business</a:t>
            </a:r>
          </a:p>
        </p:txBody>
      </p:sp>
      <p:sp>
        <p:nvSpPr>
          <p:cNvPr id="12" name="Rectangle 11">
            <a:extLst>
              <a:ext uri="{FF2B5EF4-FFF2-40B4-BE49-F238E27FC236}">
                <a16:creationId xmlns:a16="http://schemas.microsoft.com/office/drawing/2014/main" id="{D3334A63-B39E-C342-AEBC-164C4E74F0CD}"/>
              </a:ext>
            </a:extLst>
          </p:cNvPr>
          <p:cNvSpPr/>
          <p:nvPr/>
        </p:nvSpPr>
        <p:spPr>
          <a:xfrm>
            <a:off x="6666866" y="3012429"/>
            <a:ext cx="4669172" cy="64633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The method of business valuation that will be used</a:t>
            </a:r>
          </a:p>
        </p:txBody>
      </p:sp>
      <p:sp>
        <p:nvSpPr>
          <p:cNvPr id="13" name="Rectangle 12">
            <a:extLst>
              <a:ext uri="{FF2B5EF4-FFF2-40B4-BE49-F238E27FC236}">
                <a16:creationId xmlns:a16="http://schemas.microsoft.com/office/drawing/2014/main" id="{5109ACA7-9738-FF4E-B6E4-5D66AC1A1AE4}"/>
              </a:ext>
            </a:extLst>
          </p:cNvPr>
          <p:cNvSpPr/>
          <p:nvPr/>
        </p:nvSpPr>
        <p:spPr>
          <a:xfrm>
            <a:off x="6666866" y="3871617"/>
            <a:ext cx="4114800" cy="369332"/>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The source of funding for the buyout </a:t>
            </a:r>
          </a:p>
        </p:txBody>
      </p:sp>
      <p:sp>
        <p:nvSpPr>
          <p:cNvPr id="14" name="Rectangle 13">
            <a:extLst>
              <a:ext uri="{FF2B5EF4-FFF2-40B4-BE49-F238E27FC236}">
                <a16:creationId xmlns:a16="http://schemas.microsoft.com/office/drawing/2014/main" id="{F489DF4F-4CE5-1C45-9B04-1FF587124FCC}"/>
              </a:ext>
            </a:extLst>
          </p:cNvPr>
          <p:cNvSpPr/>
          <p:nvPr/>
        </p:nvSpPr>
        <p:spPr>
          <a:xfrm>
            <a:off x="6666866" y="4464138"/>
            <a:ext cx="4114800" cy="369332"/>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Who is eligible for payment</a:t>
            </a:r>
          </a:p>
        </p:txBody>
      </p:sp>
      <p:sp>
        <p:nvSpPr>
          <p:cNvPr id="16" name="Rectangle 15">
            <a:extLst>
              <a:ext uri="{FF2B5EF4-FFF2-40B4-BE49-F238E27FC236}">
                <a16:creationId xmlns:a16="http://schemas.microsoft.com/office/drawing/2014/main" id="{905B7E3C-9492-4A49-A3BD-04F0C419A064}"/>
              </a:ext>
            </a:extLst>
          </p:cNvPr>
          <p:cNvSpPr/>
          <p:nvPr/>
        </p:nvSpPr>
        <p:spPr>
          <a:xfrm>
            <a:off x="6666866" y="5056659"/>
            <a:ext cx="4114800" cy="369332"/>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dirty="0">
                <a:latin typeface="Arial" panose="020B0604020202020204" pitchFamily="34" charset="0"/>
                <a:cs typeface="Arial" panose="020B0604020202020204" pitchFamily="34" charset="0"/>
              </a:rPr>
              <a:t>The definition of disability</a:t>
            </a:r>
          </a:p>
        </p:txBody>
      </p:sp>
      <p:sp>
        <p:nvSpPr>
          <p:cNvPr id="17" name="Rectangle 16">
            <a:extLst>
              <a:ext uri="{FF2B5EF4-FFF2-40B4-BE49-F238E27FC236}">
                <a16:creationId xmlns:a16="http://schemas.microsoft.com/office/drawing/2014/main" id="{245E4D7A-890C-AE47-9EA1-95BA949D98DE}"/>
              </a:ext>
            </a:extLst>
          </p:cNvPr>
          <p:cNvSpPr/>
          <p:nvPr/>
        </p:nvSpPr>
        <p:spPr>
          <a:xfrm>
            <a:off x="631767" y="597137"/>
            <a:ext cx="623454" cy="67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BE4C0A7-EE66-0F48-9A09-CA7C8989C50A}"/>
              </a:ext>
            </a:extLst>
          </p:cNvPr>
          <p:cNvSpPr txBox="1"/>
          <p:nvPr/>
        </p:nvSpPr>
        <p:spPr>
          <a:xfrm>
            <a:off x="743999" y="66232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883788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6096000" y="1"/>
            <a:ext cx="6096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0408A5D-C878-1140-818B-F4B9181BEDFA}"/>
              </a:ext>
            </a:extLst>
          </p:cNvPr>
          <p:cNvSpPr/>
          <p:nvPr/>
        </p:nvSpPr>
        <p:spPr>
          <a:xfrm>
            <a:off x="582333" y="2639871"/>
            <a:ext cx="4961164" cy="1015663"/>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Red flags of buy-sell agreements</a:t>
            </a:r>
          </a:p>
        </p:txBody>
      </p:sp>
      <p:sp>
        <p:nvSpPr>
          <p:cNvPr id="9" name="Rectangle 8">
            <a:extLst>
              <a:ext uri="{FF2B5EF4-FFF2-40B4-BE49-F238E27FC236}">
                <a16:creationId xmlns:a16="http://schemas.microsoft.com/office/drawing/2014/main" id="{EAAD7A2D-BF6C-2C4F-88BC-458B076DF4C4}"/>
              </a:ext>
            </a:extLst>
          </p:cNvPr>
          <p:cNvSpPr/>
          <p:nvPr/>
        </p:nvSpPr>
        <p:spPr>
          <a:xfrm>
            <a:off x="6515731" y="875147"/>
            <a:ext cx="4956135" cy="64633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Established incorrectly based on business entity type.</a:t>
            </a:r>
          </a:p>
        </p:txBody>
      </p:sp>
      <p:sp>
        <p:nvSpPr>
          <p:cNvPr id="11" name="Rectangle 10">
            <a:extLst>
              <a:ext uri="{FF2B5EF4-FFF2-40B4-BE49-F238E27FC236}">
                <a16:creationId xmlns:a16="http://schemas.microsoft.com/office/drawing/2014/main" id="{CB3F6B64-F862-5047-BF77-BBDEF1A151D2}"/>
              </a:ext>
            </a:extLst>
          </p:cNvPr>
          <p:cNvSpPr/>
          <p:nvPr/>
        </p:nvSpPr>
        <p:spPr>
          <a:xfrm>
            <a:off x="6515731" y="1757509"/>
            <a:ext cx="5656391" cy="64633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Established incorrectly based on number of business owners.</a:t>
            </a:r>
          </a:p>
        </p:txBody>
      </p:sp>
      <p:sp>
        <p:nvSpPr>
          <p:cNvPr id="12" name="Rectangle 11">
            <a:extLst>
              <a:ext uri="{FF2B5EF4-FFF2-40B4-BE49-F238E27FC236}">
                <a16:creationId xmlns:a16="http://schemas.microsoft.com/office/drawing/2014/main" id="{E3676AF2-F4CA-E94D-864B-45BADF452870}"/>
              </a:ext>
            </a:extLst>
          </p:cNvPr>
          <p:cNvSpPr/>
          <p:nvPr/>
        </p:nvSpPr>
        <p:spPr>
          <a:xfrm>
            <a:off x="6515731" y="2639871"/>
            <a:ext cx="5161479" cy="64633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Doesn’t account for all five D’s (death, disability, divorce, departure, disqualification).</a:t>
            </a:r>
          </a:p>
        </p:txBody>
      </p:sp>
      <p:sp>
        <p:nvSpPr>
          <p:cNvPr id="13" name="Rectangle 12">
            <a:extLst>
              <a:ext uri="{FF2B5EF4-FFF2-40B4-BE49-F238E27FC236}">
                <a16:creationId xmlns:a16="http://schemas.microsoft.com/office/drawing/2014/main" id="{86836747-28DB-D149-A162-5B134B770BD7}"/>
              </a:ext>
            </a:extLst>
          </p:cNvPr>
          <p:cNvSpPr/>
          <p:nvPr/>
        </p:nvSpPr>
        <p:spPr>
          <a:xfrm>
            <a:off x="6478018" y="3522233"/>
            <a:ext cx="5618678" cy="64633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Inconsistent definition of what is considered “disabled.”</a:t>
            </a:r>
          </a:p>
        </p:txBody>
      </p:sp>
      <p:sp>
        <p:nvSpPr>
          <p:cNvPr id="14" name="Rectangle 13">
            <a:extLst>
              <a:ext uri="{FF2B5EF4-FFF2-40B4-BE49-F238E27FC236}">
                <a16:creationId xmlns:a16="http://schemas.microsoft.com/office/drawing/2014/main" id="{88FE445B-0436-1C49-BB59-30861B72A139}"/>
              </a:ext>
            </a:extLst>
          </p:cNvPr>
          <p:cNvSpPr/>
          <p:nvPr/>
        </p:nvSpPr>
        <p:spPr>
          <a:xfrm>
            <a:off x="6515731" y="4404595"/>
            <a:ext cx="5123766" cy="646331"/>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No proper valuation has been placed on the business.</a:t>
            </a:r>
          </a:p>
        </p:txBody>
      </p:sp>
      <p:sp>
        <p:nvSpPr>
          <p:cNvPr id="16" name="Rectangle 15">
            <a:extLst>
              <a:ext uri="{FF2B5EF4-FFF2-40B4-BE49-F238E27FC236}">
                <a16:creationId xmlns:a16="http://schemas.microsoft.com/office/drawing/2014/main" id="{D641CCF7-4097-CC4C-9E8F-F6D2AEC90AE2}"/>
              </a:ext>
            </a:extLst>
          </p:cNvPr>
          <p:cNvSpPr/>
          <p:nvPr/>
        </p:nvSpPr>
        <p:spPr>
          <a:xfrm>
            <a:off x="6478018" y="5286957"/>
            <a:ext cx="4704278" cy="369332"/>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The agreement isn’t funded.</a:t>
            </a:r>
          </a:p>
        </p:txBody>
      </p:sp>
      <p:sp>
        <p:nvSpPr>
          <p:cNvPr id="17" name="Rectangle 16">
            <a:extLst>
              <a:ext uri="{FF2B5EF4-FFF2-40B4-BE49-F238E27FC236}">
                <a16:creationId xmlns:a16="http://schemas.microsoft.com/office/drawing/2014/main" id="{2A89D4AC-A11C-0F4F-BF90-28D95C452AEB}"/>
              </a:ext>
            </a:extLst>
          </p:cNvPr>
          <p:cNvSpPr/>
          <p:nvPr/>
        </p:nvSpPr>
        <p:spPr>
          <a:xfrm>
            <a:off x="6478018" y="5892320"/>
            <a:ext cx="5161479" cy="369332"/>
          </a:xfrm>
          <a:prstGeom prst="rect">
            <a:avLst/>
          </a:prstGeom>
        </p:spPr>
        <p:txBody>
          <a:bodyPr wrap="square">
            <a:spAutoFit/>
          </a:bodyPr>
          <a:lstStyle/>
          <a:p>
            <a:pPr marL="182880" indent="-182880">
              <a:buClr>
                <a:schemeClr val="accent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The agreement isn’t signed.</a:t>
            </a:r>
          </a:p>
        </p:txBody>
      </p:sp>
      <p:sp>
        <p:nvSpPr>
          <p:cNvPr id="3" name="TextBox 2">
            <a:extLst>
              <a:ext uri="{FF2B5EF4-FFF2-40B4-BE49-F238E27FC236}">
                <a16:creationId xmlns:a16="http://schemas.microsoft.com/office/drawing/2014/main" id="{B38E9A88-0EA6-944A-A120-182D4E45C485}"/>
              </a:ext>
            </a:extLst>
          </p:cNvPr>
          <p:cNvSpPr txBox="1"/>
          <p:nvPr/>
        </p:nvSpPr>
        <p:spPr>
          <a:xfrm>
            <a:off x="582333" y="3845399"/>
            <a:ext cx="4864310" cy="1061829"/>
          </a:xfrm>
          <a:prstGeom prst="rect">
            <a:avLst/>
          </a:prstGeom>
          <a:noFill/>
        </p:spPr>
        <p:txBody>
          <a:bodyPr wrap="square" rtlCol="0">
            <a:spAutoFit/>
          </a:bodyPr>
          <a:lstStyle/>
          <a:p>
            <a:r>
              <a:rPr lang="en-US" altLang="en-US" sz="2100" dirty="0">
                <a:latin typeface="Arial" panose="020B0604020202020204" pitchFamily="34" charset="0"/>
                <a:ea typeface="ＭＳ Ｐゴシック" panose="020B0600070205080204" pitchFamily="34" charset="-128"/>
              </a:rPr>
              <a:t>There are common issues with buy-sell agreements that can create problems for owners if not addressed.</a:t>
            </a:r>
            <a:endParaRPr lang="en-US" sz="2100" dirty="0"/>
          </a:p>
        </p:txBody>
      </p:sp>
      <p:sp>
        <p:nvSpPr>
          <p:cNvPr id="21" name="Rectangle 20">
            <a:extLst>
              <a:ext uri="{FF2B5EF4-FFF2-40B4-BE49-F238E27FC236}">
                <a16:creationId xmlns:a16="http://schemas.microsoft.com/office/drawing/2014/main" id="{C66788E2-F7EC-0C40-AD47-6CF32C4DB927}"/>
              </a:ext>
            </a:extLst>
          </p:cNvPr>
          <p:cNvSpPr/>
          <p:nvPr/>
        </p:nvSpPr>
        <p:spPr>
          <a:xfrm>
            <a:off x="1346662" y="785430"/>
            <a:ext cx="240617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PUT IT IN WRITING</a:t>
            </a:r>
          </a:p>
        </p:txBody>
      </p:sp>
      <p:sp>
        <p:nvSpPr>
          <p:cNvPr id="22" name="Rectangle 21">
            <a:extLst>
              <a:ext uri="{FF2B5EF4-FFF2-40B4-BE49-F238E27FC236}">
                <a16:creationId xmlns:a16="http://schemas.microsoft.com/office/drawing/2014/main" id="{A3766FA5-61C1-E349-8D1F-6BCA34D1FC87}"/>
              </a:ext>
            </a:extLst>
          </p:cNvPr>
          <p:cNvSpPr/>
          <p:nvPr/>
        </p:nvSpPr>
        <p:spPr>
          <a:xfrm>
            <a:off x="631767" y="597137"/>
            <a:ext cx="623454" cy="67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2968FD2-6931-B24B-B658-478BBB282984}"/>
              </a:ext>
            </a:extLst>
          </p:cNvPr>
          <p:cNvSpPr txBox="1"/>
          <p:nvPr/>
        </p:nvSpPr>
        <p:spPr>
          <a:xfrm>
            <a:off x="743999" y="66232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213343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9702CC-ABD6-814D-9973-20DCD9FCB7D0}"/>
              </a:ext>
            </a:extLst>
          </p:cNvPr>
          <p:cNvSpPr/>
          <p:nvPr/>
        </p:nvSpPr>
        <p:spPr>
          <a:xfrm>
            <a:off x="631767" y="2443948"/>
            <a:ext cx="4567672" cy="1015663"/>
          </a:xfrm>
          <a:prstGeom prst="rect">
            <a:avLst/>
          </a:prstGeom>
        </p:spPr>
        <p:txBody>
          <a:bodyPr wrap="square">
            <a:spAutoFit/>
          </a:bodyPr>
          <a:lstStyle/>
          <a:p>
            <a:r>
              <a:rPr lang="en-US" sz="3000" b="1" dirty="0">
                <a:latin typeface="Arial" panose="020B0604020202020204" pitchFamily="34" charset="0"/>
                <a:cs typeface="Arial" panose="020B0604020202020204" pitchFamily="34" charset="0"/>
              </a:rPr>
              <a:t>Case Study 2: </a:t>
            </a:r>
            <a:br>
              <a:rPr lang="en-US" sz="3000" b="1" dirty="0">
                <a:solidFill>
                  <a:schemeClr val="accent2"/>
                </a:solidFill>
                <a:latin typeface="Arial" panose="020B0604020202020204" pitchFamily="34" charset="0"/>
                <a:cs typeface="Arial" panose="020B0604020202020204" pitchFamily="34" charset="0"/>
              </a:rPr>
            </a:br>
            <a:r>
              <a:rPr lang="en-US" sz="3000" b="1" dirty="0">
                <a:solidFill>
                  <a:schemeClr val="accent2"/>
                </a:solidFill>
                <a:latin typeface="Arial" panose="020B0604020202020204" pitchFamily="34" charset="0"/>
                <a:cs typeface="Arial" panose="020B0604020202020204" pitchFamily="34" charset="0"/>
              </a:rPr>
              <a:t>Put it in writing</a:t>
            </a:r>
          </a:p>
        </p:txBody>
      </p:sp>
      <p:sp>
        <p:nvSpPr>
          <p:cNvPr id="2" name="Rectangle 1">
            <a:extLst>
              <a:ext uri="{FF2B5EF4-FFF2-40B4-BE49-F238E27FC236}">
                <a16:creationId xmlns:a16="http://schemas.microsoft.com/office/drawing/2014/main" id="{79F0F559-149E-6540-B34E-77A878EF6239}"/>
              </a:ext>
            </a:extLst>
          </p:cNvPr>
          <p:cNvSpPr/>
          <p:nvPr/>
        </p:nvSpPr>
        <p:spPr>
          <a:xfrm>
            <a:off x="631768" y="3641898"/>
            <a:ext cx="5016782" cy="1200329"/>
          </a:xfrm>
          <a:prstGeom prst="rect">
            <a:avLst/>
          </a:prstGeom>
        </p:spPr>
        <p:txBody>
          <a:bodyPr wrap="square">
            <a:spAutoFit/>
          </a:bodyPr>
          <a:lstStyle/>
          <a:p>
            <a:r>
              <a:rPr lang="en-US" altLang="en-US" b="1" dirty="0">
                <a:latin typeface="Arial" panose="020B0604020202020204" pitchFamily="34" charset="0"/>
                <a:ea typeface="ＭＳ Ｐゴシック" panose="020B0600070205080204" pitchFamily="34" charset="-128"/>
              </a:rPr>
              <a:t>Case in point: </a:t>
            </a:r>
            <a:br>
              <a:rPr lang="en-US" altLang="en-US" dirty="0">
                <a:latin typeface="Arial" panose="020B0604020202020204" pitchFamily="34" charset="0"/>
                <a:ea typeface="ＭＳ Ｐゴシック" panose="020B0600070205080204" pitchFamily="34" charset="-128"/>
              </a:rPr>
            </a:br>
            <a:r>
              <a:rPr lang="en-US" altLang="en-US" dirty="0">
                <a:latin typeface="Arial" panose="020B0604020202020204" pitchFamily="34" charset="0"/>
                <a:ea typeface="ＭＳ Ｐゴシック" panose="020B0600070205080204" pitchFamily="34" charset="-128"/>
              </a:rPr>
              <a:t>Selzer v. Dunn (Ct. App. Texas Jan. 31, 2014)</a:t>
            </a:r>
          </a:p>
          <a:p>
            <a:r>
              <a:rPr lang="en-US" altLang="en-US" dirty="0">
                <a:latin typeface="Arial" panose="020B0604020202020204" pitchFamily="34" charset="0"/>
                <a:ea typeface="ＭＳ Ｐゴシック" panose="020B0600070205080204" pitchFamily="34" charset="-128"/>
              </a:rPr>
              <a:t>illustrated the impact an unsigned agreement can have on a business.</a:t>
            </a:r>
            <a:endParaRPr lang="en-US" dirty="0"/>
          </a:p>
        </p:txBody>
      </p:sp>
      <p:sp>
        <p:nvSpPr>
          <p:cNvPr id="10" name="Rectangle 9">
            <a:extLst>
              <a:ext uri="{FF2B5EF4-FFF2-40B4-BE49-F238E27FC236}">
                <a16:creationId xmlns:a16="http://schemas.microsoft.com/office/drawing/2014/main" id="{43E88CC4-F1AB-C04F-91B3-36CADB23075D}"/>
              </a:ext>
            </a:extLst>
          </p:cNvPr>
          <p:cNvSpPr/>
          <p:nvPr/>
        </p:nvSpPr>
        <p:spPr>
          <a:xfrm>
            <a:off x="6096000" y="1"/>
            <a:ext cx="6096000" cy="68579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D7FD37-4643-A843-9907-8E6A8AD82CD4}"/>
              </a:ext>
            </a:extLst>
          </p:cNvPr>
          <p:cNvSpPr/>
          <p:nvPr/>
        </p:nvSpPr>
        <p:spPr>
          <a:xfrm>
            <a:off x="6762953" y="1187361"/>
            <a:ext cx="4868477" cy="47878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D069B76-D7F8-EB40-AFFC-6A7CCB4D79AA}"/>
              </a:ext>
            </a:extLst>
          </p:cNvPr>
          <p:cNvSpPr/>
          <p:nvPr/>
        </p:nvSpPr>
        <p:spPr>
          <a:xfrm>
            <a:off x="1346662" y="785430"/>
            <a:ext cx="240617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PUT IT IN WRITING</a:t>
            </a:r>
          </a:p>
        </p:txBody>
      </p:sp>
      <p:sp>
        <p:nvSpPr>
          <p:cNvPr id="15" name="Rectangle 14">
            <a:extLst>
              <a:ext uri="{FF2B5EF4-FFF2-40B4-BE49-F238E27FC236}">
                <a16:creationId xmlns:a16="http://schemas.microsoft.com/office/drawing/2014/main" id="{57A0B46A-047C-EB48-A55B-80AF8FF3CB41}"/>
              </a:ext>
            </a:extLst>
          </p:cNvPr>
          <p:cNvSpPr/>
          <p:nvPr/>
        </p:nvSpPr>
        <p:spPr>
          <a:xfrm>
            <a:off x="631767" y="597137"/>
            <a:ext cx="623454" cy="67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9A44A7-D93E-5E4C-BE2A-56D9820D41EA}"/>
              </a:ext>
            </a:extLst>
          </p:cNvPr>
          <p:cNvSpPr txBox="1"/>
          <p:nvPr/>
        </p:nvSpPr>
        <p:spPr>
          <a:xfrm>
            <a:off x="743999" y="66232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4</a:t>
            </a:r>
          </a:p>
        </p:txBody>
      </p:sp>
      <p:pic>
        <p:nvPicPr>
          <p:cNvPr id="14" name="Picture 13">
            <a:extLst>
              <a:ext uri="{FF2B5EF4-FFF2-40B4-BE49-F238E27FC236}">
                <a16:creationId xmlns:a16="http://schemas.microsoft.com/office/drawing/2014/main" id="{D7803E3F-68F5-4EF8-AD4A-4A08845D4B9F}"/>
              </a:ext>
            </a:extLst>
          </p:cNvPr>
          <p:cNvPicPr>
            <a:picLocks noChangeAspect="1"/>
          </p:cNvPicPr>
          <p:nvPr/>
        </p:nvPicPr>
        <p:blipFill>
          <a:blip r:embed="rId3"/>
          <a:stretch>
            <a:fillRect/>
          </a:stretch>
        </p:blipFill>
        <p:spPr>
          <a:xfrm>
            <a:off x="10497970" y="2991745"/>
            <a:ext cx="817359" cy="692677"/>
          </a:xfrm>
          <a:prstGeom prst="rect">
            <a:avLst/>
          </a:prstGeom>
        </p:spPr>
      </p:pic>
      <p:pic>
        <p:nvPicPr>
          <p:cNvPr id="17" name="Picture 16">
            <a:extLst>
              <a:ext uri="{FF2B5EF4-FFF2-40B4-BE49-F238E27FC236}">
                <a16:creationId xmlns:a16="http://schemas.microsoft.com/office/drawing/2014/main" id="{3ED56966-DD42-4BF0-B821-756AED629C91}"/>
              </a:ext>
            </a:extLst>
          </p:cNvPr>
          <p:cNvPicPr>
            <a:picLocks noChangeAspect="1"/>
          </p:cNvPicPr>
          <p:nvPr/>
        </p:nvPicPr>
        <p:blipFill>
          <a:blip r:embed="rId4"/>
          <a:stretch>
            <a:fillRect/>
          </a:stretch>
        </p:blipFill>
        <p:spPr>
          <a:xfrm>
            <a:off x="7226759" y="2985592"/>
            <a:ext cx="760358" cy="732368"/>
          </a:xfrm>
          <a:prstGeom prst="rect">
            <a:avLst/>
          </a:prstGeom>
        </p:spPr>
      </p:pic>
      <p:pic>
        <p:nvPicPr>
          <p:cNvPr id="18" name="Picture 17">
            <a:extLst>
              <a:ext uri="{FF2B5EF4-FFF2-40B4-BE49-F238E27FC236}">
                <a16:creationId xmlns:a16="http://schemas.microsoft.com/office/drawing/2014/main" id="{7A591508-02E3-4A78-9446-A5D9103B0749}"/>
              </a:ext>
            </a:extLst>
          </p:cNvPr>
          <p:cNvPicPr>
            <a:picLocks noChangeAspect="1"/>
          </p:cNvPicPr>
          <p:nvPr/>
        </p:nvPicPr>
        <p:blipFill>
          <a:blip r:embed="rId5"/>
          <a:stretch>
            <a:fillRect/>
          </a:stretch>
        </p:blipFill>
        <p:spPr>
          <a:xfrm>
            <a:off x="8791354" y="2418616"/>
            <a:ext cx="867924" cy="633638"/>
          </a:xfrm>
          <a:prstGeom prst="rect">
            <a:avLst/>
          </a:prstGeom>
        </p:spPr>
      </p:pic>
      <p:sp>
        <p:nvSpPr>
          <p:cNvPr id="19" name="Rectangle 18">
            <a:extLst>
              <a:ext uri="{FF2B5EF4-FFF2-40B4-BE49-F238E27FC236}">
                <a16:creationId xmlns:a16="http://schemas.microsoft.com/office/drawing/2014/main" id="{5178BE58-87E9-4665-9F59-60E84753423E}"/>
              </a:ext>
            </a:extLst>
          </p:cNvPr>
          <p:cNvSpPr/>
          <p:nvPr/>
        </p:nvSpPr>
        <p:spPr>
          <a:xfrm>
            <a:off x="7147524" y="2653217"/>
            <a:ext cx="886600" cy="255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OWNER A</a:t>
            </a:r>
          </a:p>
        </p:txBody>
      </p:sp>
      <p:sp>
        <p:nvSpPr>
          <p:cNvPr id="20" name="Rectangle 19">
            <a:extLst>
              <a:ext uri="{FF2B5EF4-FFF2-40B4-BE49-F238E27FC236}">
                <a16:creationId xmlns:a16="http://schemas.microsoft.com/office/drawing/2014/main" id="{B551CDD6-E64C-4FD4-B652-8D2FADA9B2F9}"/>
              </a:ext>
            </a:extLst>
          </p:cNvPr>
          <p:cNvSpPr/>
          <p:nvPr/>
        </p:nvSpPr>
        <p:spPr>
          <a:xfrm>
            <a:off x="10428729" y="2629079"/>
            <a:ext cx="886600" cy="255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OWNER B</a:t>
            </a:r>
          </a:p>
        </p:txBody>
      </p:sp>
      <p:cxnSp>
        <p:nvCxnSpPr>
          <p:cNvPr id="21" name="Straight Connector 20">
            <a:extLst>
              <a:ext uri="{FF2B5EF4-FFF2-40B4-BE49-F238E27FC236}">
                <a16:creationId xmlns:a16="http://schemas.microsoft.com/office/drawing/2014/main" id="{141994F3-0DB5-40B8-A92F-BEC79567CF51}"/>
              </a:ext>
            </a:extLst>
          </p:cNvPr>
          <p:cNvCxnSpPr>
            <a:cxnSpLocks/>
          </p:cNvCxnSpPr>
          <p:nvPr/>
        </p:nvCxnSpPr>
        <p:spPr>
          <a:xfrm>
            <a:off x="8094510" y="3172994"/>
            <a:ext cx="2286000" cy="0"/>
          </a:xfrm>
          <a:prstGeom prst="line">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62AC57-A4D0-4C53-9782-BE67F4CC9398}"/>
              </a:ext>
            </a:extLst>
          </p:cNvPr>
          <p:cNvCxnSpPr>
            <a:cxnSpLocks/>
          </p:cNvCxnSpPr>
          <p:nvPr/>
        </p:nvCxnSpPr>
        <p:spPr>
          <a:xfrm flipH="1">
            <a:off x="8125139" y="3581291"/>
            <a:ext cx="2286000" cy="0"/>
          </a:xfrm>
          <a:prstGeom prst="line">
            <a:avLst/>
          </a:prstGeom>
          <a:ln w="12700">
            <a:solidFill>
              <a:schemeClr val="accent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1AF130F0-FA45-45B9-B742-D15C26B4D05A}"/>
              </a:ext>
            </a:extLst>
          </p:cNvPr>
          <p:cNvSpPr/>
          <p:nvPr/>
        </p:nvSpPr>
        <p:spPr>
          <a:xfrm>
            <a:off x="8119618" y="3156855"/>
            <a:ext cx="2309111" cy="430887"/>
          </a:xfrm>
          <a:prstGeom prst="rect">
            <a:avLst/>
          </a:prstGeom>
        </p:spPr>
        <p:txBody>
          <a:bodyPr wrap="square">
            <a:spAutoFit/>
          </a:bodyPr>
          <a:lstStyle/>
          <a:p>
            <a:pPr algn="ctr">
              <a:spcBef>
                <a:spcPct val="0"/>
              </a:spcBef>
            </a:pPr>
            <a:r>
              <a:rPr lang="en-US" altLang="en-US" sz="1100" dirty="0">
                <a:solidFill>
                  <a:schemeClr val="accent1"/>
                </a:solidFill>
                <a:latin typeface="Gill Sans MT" panose="020B0502020104020203" pitchFamily="34" charset="0"/>
              </a:rPr>
              <a:t>Discussed buy-sell agreement, </a:t>
            </a:r>
            <a:br>
              <a:rPr lang="en-US" altLang="en-US" sz="1100" dirty="0">
                <a:solidFill>
                  <a:schemeClr val="accent1"/>
                </a:solidFill>
                <a:latin typeface="Gill Sans MT" panose="020B0502020104020203" pitchFamily="34" charset="0"/>
              </a:rPr>
            </a:br>
            <a:r>
              <a:rPr lang="en-US" altLang="en-US" sz="1100" dirty="0">
                <a:solidFill>
                  <a:schemeClr val="accent1"/>
                </a:solidFill>
                <a:latin typeface="Gill Sans MT" panose="020B0502020104020203" pitchFamily="34" charset="0"/>
              </a:rPr>
              <a:t>purchased life insurance</a:t>
            </a:r>
          </a:p>
        </p:txBody>
      </p:sp>
      <p:sp>
        <p:nvSpPr>
          <p:cNvPr id="24" name="Rectangle 23">
            <a:extLst>
              <a:ext uri="{FF2B5EF4-FFF2-40B4-BE49-F238E27FC236}">
                <a16:creationId xmlns:a16="http://schemas.microsoft.com/office/drawing/2014/main" id="{F04ED2BC-B56E-43CB-A03D-DB931F3BA1E3}"/>
              </a:ext>
            </a:extLst>
          </p:cNvPr>
          <p:cNvSpPr/>
          <p:nvPr/>
        </p:nvSpPr>
        <p:spPr>
          <a:xfrm>
            <a:off x="10629318" y="3794731"/>
            <a:ext cx="554662" cy="2051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050" b="1" dirty="0">
                <a:solidFill>
                  <a:schemeClr val="bg1"/>
                </a:solidFill>
                <a:latin typeface="Arial" panose="020B0604020202020204" pitchFamily="34" charset="0"/>
                <a:cs typeface="Arial" panose="020B0604020202020204" pitchFamily="34" charset="0"/>
              </a:rPr>
              <a:t>DIES</a:t>
            </a:r>
            <a:endParaRPr lang="en-US" sz="1050" b="1"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C2FA6793-10D1-41B4-8A44-A33A97ECE6F3}"/>
              </a:ext>
            </a:extLst>
          </p:cNvPr>
          <p:cNvSpPr/>
          <p:nvPr/>
        </p:nvSpPr>
        <p:spPr>
          <a:xfrm>
            <a:off x="6990897" y="3835186"/>
            <a:ext cx="1232081" cy="3424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Arial" panose="020B0604020202020204" pitchFamily="34" charset="0"/>
                <a:cs typeface="Arial" panose="020B0604020202020204" pitchFamily="34" charset="0"/>
              </a:rPr>
              <a:t>BUY-SELL NEVER SIGNED</a:t>
            </a:r>
          </a:p>
        </p:txBody>
      </p:sp>
      <p:sp>
        <p:nvSpPr>
          <p:cNvPr id="28" name="Rectangle 27">
            <a:extLst>
              <a:ext uri="{FF2B5EF4-FFF2-40B4-BE49-F238E27FC236}">
                <a16:creationId xmlns:a16="http://schemas.microsoft.com/office/drawing/2014/main" id="{FCB7E221-66CB-486E-B789-5CB7220C2611}"/>
              </a:ext>
            </a:extLst>
          </p:cNvPr>
          <p:cNvSpPr/>
          <p:nvPr/>
        </p:nvSpPr>
        <p:spPr>
          <a:xfrm>
            <a:off x="7534606" y="4346613"/>
            <a:ext cx="3405808" cy="1477328"/>
          </a:xfrm>
          <a:prstGeom prst="rect">
            <a:avLst/>
          </a:prstGeom>
        </p:spPr>
        <p:txBody>
          <a:bodyPr wrap="square">
            <a:spAutoFit/>
          </a:bodyPr>
          <a:lstStyle/>
          <a:p>
            <a:pPr algn="ctr"/>
            <a:r>
              <a:rPr lang="en-US" b="1" dirty="0">
                <a:solidFill>
                  <a:schemeClr val="accent1"/>
                </a:solidFill>
                <a:latin typeface="Arial" panose="020B0604020202020204" pitchFamily="34" charset="0"/>
                <a:cs typeface="Arial" panose="020B0604020202020204" pitchFamily="34" charset="0"/>
              </a:rPr>
              <a:t>Owner A received the death benefit while Owner B’s estate received nothing for the deceased owner’s shares.</a:t>
            </a:r>
          </a:p>
        </p:txBody>
      </p:sp>
    </p:spTree>
    <p:extLst>
      <p:ext uri="{BB962C8B-B14F-4D97-AF65-F5344CB8AC3E}">
        <p14:creationId xmlns:p14="http://schemas.microsoft.com/office/powerpoint/2010/main" val="250530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63F800-0B93-7144-8C4F-46322866DCEB}"/>
              </a:ext>
            </a:extLst>
          </p:cNvPr>
          <p:cNvSpPr/>
          <p:nvPr/>
        </p:nvSpPr>
        <p:spPr>
          <a:xfrm>
            <a:off x="631767" y="597137"/>
            <a:ext cx="623454" cy="670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0CD83BF-92D1-8B46-B2C6-F37ECB832BF8}"/>
              </a:ext>
            </a:extLst>
          </p:cNvPr>
          <p:cNvSpPr txBox="1"/>
          <p:nvPr/>
        </p:nvSpPr>
        <p:spPr>
          <a:xfrm>
            <a:off x="748156" y="66232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5</a:t>
            </a:r>
          </a:p>
        </p:txBody>
      </p:sp>
      <p:sp>
        <p:nvSpPr>
          <p:cNvPr id="6" name="Rectangle 5">
            <a:extLst>
              <a:ext uri="{FF2B5EF4-FFF2-40B4-BE49-F238E27FC236}">
                <a16:creationId xmlns:a16="http://schemas.microsoft.com/office/drawing/2014/main" id="{6B84B87F-0235-7F4C-8194-D75A621D9AAD}"/>
              </a:ext>
            </a:extLst>
          </p:cNvPr>
          <p:cNvSpPr/>
          <p:nvPr/>
        </p:nvSpPr>
        <p:spPr>
          <a:xfrm>
            <a:off x="1350819" y="686314"/>
            <a:ext cx="3725678"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REVIEW THE PLAN 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LEAST EVERY 3 YEARS</a:t>
            </a:r>
          </a:p>
        </p:txBody>
      </p:sp>
      <p:sp>
        <p:nvSpPr>
          <p:cNvPr id="2" name="Rectangle 1">
            <a:extLst>
              <a:ext uri="{FF2B5EF4-FFF2-40B4-BE49-F238E27FC236}">
                <a16:creationId xmlns:a16="http://schemas.microsoft.com/office/drawing/2014/main" id="{7F05EDB3-D9E5-604A-BBA7-9D4707DF335B}"/>
              </a:ext>
            </a:extLst>
          </p:cNvPr>
          <p:cNvSpPr/>
          <p:nvPr/>
        </p:nvSpPr>
        <p:spPr>
          <a:xfrm>
            <a:off x="598372" y="1587100"/>
            <a:ext cx="9536361" cy="1015663"/>
          </a:xfrm>
          <a:prstGeom prst="rect">
            <a:avLst/>
          </a:prstGeom>
        </p:spPr>
        <p:txBody>
          <a:bodyPr wrap="square">
            <a:spAutoFit/>
          </a:bodyPr>
          <a:lstStyle/>
          <a:p>
            <a:pPr>
              <a:spcBef>
                <a:spcPct val="0"/>
              </a:spcBef>
            </a:pPr>
            <a:r>
              <a:rPr lang="en-US" altLang="en-US" sz="3000" b="1" dirty="0">
                <a:solidFill>
                  <a:schemeClr val="accent2"/>
                </a:solidFill>
                <a:latin typeface="Arial" panose="020B0604020202020204" pitchFamily="34" charset="0"/>
                <a:cs typeface="Arial" panose="020B0604020202020204" pitchFamily="34" charset="0"/>
              </a:rPr>
              <a:t>Owners have stale agreements in place, leading to underfunded agreements.</a:t>
            </a:r>
          </a:p>
        </p:txBody>
      </p:sp>
      <p:sp>
        <p:nvSpPr>
          <p:cNvPr id="4" name="Rectangle 3">
            <a:extLst>
              <a:ext uri="{FF2B5EF4-FFF2-40B4-BE49-F238E27FC236}">
                <a16:creationId xmlns:a16="http://schemas.microsoft.com/office/drawing/2014/main" id="{3357D9CD-0F24-4347-BB9A-0B9B33962636}"/>
              </a:ext>
            </a:extLst>
          </p:cNvPr>
          <p:cNvSpPr/>
          <p:nvPr/>
        </p:nvSpPr>
        <p:spPr>
          <a:xfrm>
            <a:off x="112958" y="6445320"/>
            <a:ext cx="3793026" cy="246221"/>
          </a:xfrm>
          <a:prstGeom prst="rect">
            <a:avLst/>
          </a:prstGeom>
        </p:spPr>
        <p:txBody>
          <a:bodyPr wrap="none">
            <a:spAutoFit/>
          </a:bodyPr>
          <a:lstStyle/>
          <a:p>
            <a:r>
              <a:rPr lang="en-US" alt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 2022</a:t>
            </a:r>
          </a:p>
        </p:txBody>
      </p:sp>
      <p:sp>
        <p:nvSpPr>
          <p:cNvPr id="17" name="Rectangle 16">
            <a:extLst>
              <a:ext uri="{FF2B5EF4-FFF2-40B4-BE49-F238E27FC236}">
                <a16:creationId xmlns:a16="http://schemas.microsoft.com/office/drawing/2014/main" id="{98679A91-46E1-684B-99EB-C0219CB5CC3B}"/>
              </a:ext>
            </a:extLst>
          </p:cNvPr>
          <p:cNvSpPr/>
          <p:nvPr/>
        </p:nvSpPr>
        <p:spPr>
          <a:xfrm>
            <a:off x="748158" y="4211562"/>
            <a:ext cx="108755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28%</a:t>
            </a:r>
          </a:p>
        </p:txBody>
      </p:sp>
      <p:sp>
        <p:nvSpPr>
          <p:cNvPr id="18" name="Rectangle 17">
            <a:extLst>
              <a:ext uri="{FF2B5EF4-FFF2-40B4-BE49-F238E27FC236}">
                <a16:creationId xmlns:a16="http://schemas.microsoft.com/office/drawing/2014/main" id="{4BA30C15-A89F-784F-8F3B-91270531E0DC}"/>
              </a:ext>
            </a:extLst>
          </p:cNvPr>
          <p:cNvSpPr/>
          <p:nvPr/>
        </p:nvSpPr>
        <p:spPr>
          <a:xfrm>
            <a:off x="748157" y="4717268"/>
            <a:ext cx="1087551" cy="369332"/>
          </a:xfrm>
          <a:prstGeom prst="rect">
            <a:avLst/>
          </a:prstGeom>
        </p:spPr>
        <p:txBody>
          <a:bodyPr wrap="square">
            <a:spAutoFit/>
          </a:bodyPr>
          <a:lstStyle/>
          <a:p>
            <a:r>
              <a:rPr lang="en-US" b="1" dirty="0">
                <a:solidFill>
                  <a:srgbClr val="A22800"/>
                </a:solidFill>
                <a:latin typeface="Arial" panose="020B0604020202020204" pitchFamily="34" charset="0"/>
                <a:cs typeface="Arial" panose="020B0604020202020204" pitchFamily="34" charset="0"/>
              </a:rPr>
              <a:t>36%</a:t>
            </a:r>
          </a:p>
        </p:txBody>
      </p:sp>
      <p:sp>
        <p:nvSpPr>
          <p:cNvPr id="19" name="Rectangle 18">
            <a:extLst>
              <a:ext uri="{FF2B5EF4-FFF2-40B4-BE49-F238E27FC236}">
                <a16:creationId xmlns:a16="http://schemas.microsoft.com/office/drawing/2014/main" id="{03796B19-19F0-DF47-9A3E-B3454ACBB4AE}"/>
              </a:ext>
            </a:extLst>
          </p:cNvPr>
          <p:cNvSpPr/>
          <p:nvPr/>
        </p:nvSpPr>
        <p:spPr>
          <a:xfrm>
            <a:off x="748157" y="5204077"/>
            <a:ext cx="1087551" cy="369332"/>
          </a:xfrm>
          <a:prstGeom prst="rect">
            <a:avLst/>
          </a:prstGeom>
        </p:spPr>
        <p:txBody>
          <a:bodyPr wrap="square">
            <a:spAutoFit/>
          </a:bodyPr>
          <a:lstStyle/>
          <a:p>
            <a:r>
              <a:rPr lang="en-US" b="1" dirty="0">
                <a:solidFill>
                  <a:srgbClr val="A22800"/>
                </a:solidFill>
                <a:latin typeface="Arial" panose="020B0604020202020204" pitchFamily="34" charset="0"/>
                <a:cs typeface="Arial" panose="020B0604020202020204" pitchFamily="34" charset="0"/>
              </a:rPr>
              <a:t>11%</a:t>
            </a:r>
          </a:p>
        </p:txBody>
      </p:sp>
      <p:sp>
        <p:nvSpPr>
          <p:cNvPr id="20" name="Rectangle 19">
            <a:extLst>
              <a:ext uri="{FF2B5EF4-FFF2-40B4-BE49-F238E27FC236}">
                <a16:creationId xmlns:a16="http://schemas.microsoft.com/office/drawing/2014/main" id="{C9C09B6A-BB45-B248-A4D3-1A1144F8C468}"/>
              </a:ext>
            </a:extLst>
          </p:cNvPr>
          <p:cNvSpPr/>
          <p:nvPr/>
        </p:nvSpPr>
        <p:spPr>
          <a:xfrm>
            <a:off x="748157" y="3694222"/>
            <a:ext cx="108755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25%</a:t>
            </a:r>
          </a:p>
        </p:txBody>
      </p:sp>
      <p:sp>
        <p:nvSpPr>
          <p:cNvPr id="22" name="Rectangle 21">
            <a:extLst>
              <a:ext uri="{FF2B5EF4-FFF2-40B4-BE49-F238E27FC236}">
                <a16:creationId xmlns:a16="http://schemas.microsoft.com/office/drawing/2014/main" id="{653C51A9-904A-9541-9B49-ACF591FB3B3B}"/>
              </a:ext>
            </a:extLst>
          </p:cNvPr>
          <p:cNvSpPr/>
          <p:nvPr/>
        </p:nvSpPr>
        <p:spPr>
          <a:xfrm>
            <a:off x="1350818" y="4257844"/>
            <a:ext cx="3413075" cy="292388"/>
          </a:xfrm>
          <a:prstGeom prst="rect">
            <a:avLst/>
          </a:prstGeom>
        </p:spPr>
        <p:txBody>
          <a:bodyPr wrap="square">
            <a:spAutoFit/>
          </a:bodyPr>
          <a:lstStyle/>
          <a:p>
            <a:pPr>
              <a:buClr>
                <a:schemeClr val="accent3"/>
              </a:buClr>
            </a:pPr>
            <a:r>
              <a:rPr lang="en-US" sz="1300" dirty="0">
                <a:latin typeface="Arial" panose="020B0604020202020204" pitchFamily="34" charset="0"/>
                <a:cs typeface="Arial" panose="020B0604020202020204" pitchFamily="34" charset="0"/>
              </a:rPr>
              <a:t>1-3 years</a:t>
            </a:r>
          </a:p>
        </p:txBody>
      </p:sp>
      <p:sp>
        <p:nvSpPr>
          <p:cNvPr id="23" name="Rectangle 22">
            <a:extLst>
              <a:ext uri="{FF2B5EF4-FFF2-40B4-BE49-F238E27FC236}">
                <a16:creationId xmlns:a16="http://schemas.microsoft.com/office/drawing/2014/main" id="{BD6A80FE-AFF9-B244-BB54-C9A78E9D47C8}"/>
              </a:ext>
            </a:extLst>
          </p:cNvPr>
          <p:cNvSpPr/>
          <p:nvPr/>
        </p:nvSpPr>
        <p:spPr>
          <a:xfrm>
            <a:off x="1350819" y="3755013"/>
            <a:ext cx="3413075" cy="292388"/>
          </a:xfrm>
          <a:prstGeom prst="rect">
            <a:avLst/>
          </a:prstGeom>
        </p:spPr>
        <p:txBody>
          <a:bodyPr wrap="square">
            <a:spAutoFit/>
          </a:bodyPr>
          <a:lstStyle/>
          <a:p>
            <a:pPr>
              <a:buClr>
                <a:schemeClr val="accent3"/>
              </a:buClr>
            </a:pPr>
            <a:r>
              <a:rPr lang="en-US" sz="1300" dirty="0">
                <a:latin typeface="Arial" panose="020B0604020202020204" pitchFamily="34" charset="0"/>
                <a:cs typeface="Arial" panose="020B0604020202020204" pitchFamily="34" charset="0"/>
              </a:rPr>
              <a:t>&lt; 1 year</a:t>
            </a:r>
          </a:p>
        </p:txBody>
      </p:sp>
      <p:sp>
        <p:nvSpPr>
          <p:cNvPr id="24" name="Rectangle 23">
            <a:extLst>
              <a:ext uri="{FF2B5EF4-FFF2-40B4-BE49-F238E27FC236}">
                <a16:creationId xmlns:a16="http://schemas.microsoft.com/office/drawing/2014/main" id="{A851A67D-2C16-A045-A4F6-666E109A80E8}"/>
              </a:ext>
            </a:extLst>
          </p:cNvPr>
          <p:cNvSpPr/>
          <p:nvPr/>
        </p:nvSpPr>
        <p:spPr>
          <a:xfrm>
            <a:off x="1350818" y="4769036"/>
            <a:ext cx="3413075" cy="292388"/>
          </a:xfrm>
          <a:prstGeom prst="rect">
            <a:avLst/>
          </a:prstGeom>
        </p:spPr>
        <p:txBody>
          <a:bodyPr wrap="square">
            <a:spAutoFit/>
          </a:bodyPr>
          <a:lstStyle/>
          <a:p>
            <a:pPr>
              <a:buClr>
                <a:schemeClr val="accent3"/>
              </a:buClr>
            </a:pPr>
            <a:r>
              <a:rPr lang="en-US" sz="1300" dirty="0">
                <a:solidFill>
                  <a:srgbClr val="A22800"/>
                </a:solidFill>
                <a:latin typeface="Arial" panose="020B0604020202020204" pitchFamily="34" charset="0"/>
                <a:cs typeface="Arial" panose="020B0604020202020204" pitchFamily="34" charset="0"/>
              </a:rPr>
              <a:t>3-5 years</a:t>
            </a:r>
          </a:p>
        </p:txBody>
      </p:sp>
      <p:sp>
        <p:nvSpPr>
          <p:cNvPr id="25" name="Rectangle 24">
            <a:extLst>
              <a:ext uri="{FF2B5EF4-FFF2-40B4-BE49-F238E27FC236}">
                <a16:creationId xmlns:a16="http://schemas.microsoft.com/office/drawing/2014/main" id="{A53C10BD-B3C6-B64F-9464-7A065ABC1AC4}"/>
              </a:ext>
            </a:extLst>
          </p:cNvPr>
          <p:cNvSpPr/>
          <p:nvPr/>
        </p:nvSpPr>
        <p:spPr>
          <a:xfrm>
            <a:off x="1350818" y="5268646"/>
            <a:ext cx="3413075" cy="292388"/>
          </a:xfrm>
          <a:prstGeom prst="rect">
            <a:avLst/>
          </a:prstGeom>
        </p:spPr>
        <p:txBody>
          <a:bodyPr wrap="square">
            <a:spAutoFit/>
          </a:bodyPr>
          <a:lstStyle/>
          <a:p>
            <a:pPr>
              <a:buClr>
                <a:schemeClr val="accent3"/>
              </a:buClr>
            </a:pPr>
            <a:r>
              <a:rPr lang="en-US" sz="1300" dirty="0">
                <a:solidFill>
                  <a:srgbClr val="A22800"/>
                </a:solidFill>
                <a:latin typeface="Arial" panose="020B0604020202020204" pitchFamily="34" charset="0"/>
                <a:cs typeface="Arial" panose="020B0604020202020204" pitchFamily="34" charset="0"/>
              </a:rPr>
              <a:t>5+ years</a:t>
            </a:r>
          </a:p>
        </p:txBody>
      </p:sp>
      <p:sp>
        <p:nvSpPr>
          <p:cNvPr id="27" name="Rectangle 26">
            <a:extLst>
              <a:ext uri="{FF2B5EF4-FFF2-40B4-BE49-F238E27FC236}">
                <a16:creationId xmlns:a16="http://schemas.microsoft.com/office/drawing/2014/main" id="{755A9105-F052-D241-9916-21B823FE9D8A}"/>
              </a:ext>
            </a:extLst>
          </p:cNvPr>
          <p:cNvSpPr/>
          <p:nvPr/>
        </p:nvSpPr>
        <p:spPr>
          <a:xfrm>
            <a:off x="610710" y="2990757"/>
            <a:ext cx="4738257" cy="384721"/>
          </a:xfrm>
          <a:prstGeom prst="rect">
            <a:avLst/>
          </a:prstGeom>
        </p:spPr>
        <p:txBody>
          <a:bodyPr wrap="square">
            <a:spAutoFit/>
          </a:bodyPr>
          <a:lstStyle/>
          <a:p>
            <a:pPr>
              <a:spcBef>
                <a:spcPct val="0"/>
              </a:spcBef>
            </a:pPr>
            <a:r>
              <a:rPr lang="en-US" altLang="en-US" sz="1900" b="1" dirty="0">
                <a:solidFill>
                  <a:schemeClr val="accent1"/>
                </a:solidFill>
                <a:latin typeface="Arial" panose="020B0604020202020204" pitchFamily="34" charset="0"/>
                <a:cs typeface="Arial" panose="020B0604020202020204" pitchFamily="34" charset="0"/>
              </a:rPr>
              <a:t>When was the buy-sell last reviewed?</a:t>
            </a:r>
          </a:p>
        </p:txBody>
      </p:sp>
      <p:sp>
        <p:nvSpPr>
          <p:cNvPr id="28" name="Rectangle 27">
            <a:extLst>
              <a:ext uri="{FF2B5EF4-FFF2-40B4-BE49-F238E27FC236}">
                <a16:creationId xmlns:a16="http://schemas.microsoft.com/office/drawing/2014/main" id="{8185380B-1D5D-1440-8041-A2D0F7E980A5}"/>
              </a:ext>
            </a:extLst>
          </p:cNvPr>
          <p:cNvSpPr/>
          <p:nvPr/>
        </p:nvSpPr>
        <p:spPr>
          <a:xfrm>
            <a:off x="3015264" y="4841870"/>
            <a:ext cx="2196389" cy="646331"/>
          </a:xfrm>
          <a:prstGeom prst="rect">
            <a:avLst/>
          </a:prstGeom>
        </p:spPr>
        <p:txBody>
          <a:bodyPr wrap="square">
            <a:spAutoFit/>
          </a:bodyPr>
          <a:lstStyle/>
          <a:p>
            <a:pPr>
              <a:buClr>
                <a:schemeClr val="accent3"/>
              </a:buClr>
            </a:pPr>
            <a:r>
              <a:rPr lang="en-US" b="1" dirty="0">
                <a:latin typeface="Arial" panose="020B0604020202020204" pitchFamily="34" charset="0"/>
                <a:cs typeface="Arial" panose="020B0604020202020204" pitchFamily="34" charset="0"/>
              </a:rPr>
              <a:t>Almost half </a:t>
            </a:r>
            <a:r>
              <a:rPr lang="en-US" dirty="0">
                <a:latin typeface="Arial" panose="020B0604020202020204" pitchFamily="34" charset="0"/>
                <a:cs typeface="Arial" panose="020B0604020202020204" pitchFamily="34" charset="0"/>
              </a:rPr>
              <a:t>are in need of a review</a:t>
            </a:r>
          </a:p>
        </p:txBody>
      </p:sp>
      <p:sp>
        <p:nvSpPr>
          <p:cNvPr id="30" name="Rectangle 29">
            <a:extLst>
              <a:ext uri="{FF2B5EF4-FFF2-40B4-BE49-F238E27FC236}">
                <a16:creationId xmlns:a16="http://schemas.microsoft.com/office/drawing/2014/main" id="{BDEB3E2D-28AA-0A4A-9799-1804824D1B60}"/>
              </a:ext>
            </a:extLst>
          </p:cNvPr>
          <p:cNvSpPr/>
          <p:nvPr/>
        </p:nvSpPr>
        <p:spPr>
          <a:xfrm>
            <a:off x="6043245" y="2990757"/>
            <a:ext cx="4683365" cy="384721"/>
          </a:xfrm>
          <a:prstGeom prst="rect">
            <a:avLst/>
          </a:prstGeom>
        </p:spPr>
        <p:txBody>
          <a:bodyPr wrap="square">
            <a:spAutoFit/>
          </a:bodyPr>
          <a:lstStyle/>
          <a:p>
            <a:pPr>
              <a:spcBef>
                <a:spcPct val="0"/>
              </a:spcBef>
            </a:pPr>
            <a:r>
              <a:rPr lang="en-US" altLang="en-US" sz="1900" b="1" dirty="0">
                <a:solidFill>
                  <a:schemeClr val="accent1"/>
                </a:solidFill>
                <a:latin typeface="Arial" panose="020B0604020202020204" pitchFamily="34" charset="0"/>
                <a:cs typeface="Arial" panose="020B0604020202020204" pitchFamily="34" charset="0"/>
              </a:rPr>
              <a:t>How is the buy-sell funded?</a:t>
            </a:r>
          </a:p>
        </p:txBody>
      </p:sp>
      <p:cxnSp>
        <p:nvCxnSpPr>
          <p:cNvPr id="31" name="Straight Connector 30">
            <a:extLst>
              <a:ext uri="{FF2B5EF4-FFF2-40B4-BE49-F238E27FC236}">
                <a16:creationId xmlns:a16="http://schemas.microsoft.com/office/drawing/2014/main" id="{213F640E-60A6-8F4E-BEFE-F02C930C3342}"/>
              </a:ext>
            </a:extLst>
          </p:cNvPr>
          <p:cNvCxnSpPr>
            <a:cxnSpLocks/>
          </p:cNvCxnSpPr>
          <p:nvPr/>
        </p:nvCxnSpPr>
        <p:spPr>
          <a:xfrm>
            <a:off x="5951627" y="2990757"/>
            <a:ext cx="0" cy="3089102"/>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3D5DD81A-0CD0-194D-8040-68D719001F9F}"/>
              </a:ext>
            </a:extLst>
          </p:cNvPr>
          <p:cNvCxnSpPr>
            <a:cxnSpLocks/>
          </p:cNvCxnSpPr>
          <p:nvPr/>
        </p:nvCxnSpPr>
        <p:spPr>
          <a:xfrm flipH="1">
            <a:off x="523549" y="3444375"/>
            <a:ext cx="10888870"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6A80FD47-D409-DA48-93CB-3FBF0C0DE595}"/>
              </a:ext>
            </a:extLst>
          </p:cNvPr>
          <p:cNvSpPr/>
          <p:nvPr/>
        </p:nvSpPr>
        <p:spPr>
          <a:xfrm>
            <a:off x="6181802" y="4211562"/>
            <a:ext cx="1087551" cy="369332"/>
          </a:xfrm>
          <a:prstGeom prst="rect">
            <a:avLst/>
          </a:prstGeom>
        </p:spPr>
        <p:txBody>
          <a:bodyPr wrap="square">
            <a:spAutoFit/>
          </a:bodyPr>
          <a:lstStyle/>
          <a:p>
            <a:r>
              <a:rPr lang="en-US" b="1" dirty="0">
                <a:solidFill>
                  <a:srgbClr val="A22800"/>
                </a:solidFill>
                <a:latin typeface="Arial" panose="020B0604020202020204" pitchFamily="34" charset="0"/>
                <a:cs typeface="Arial" panose="020B0604020202020204" pitchFamily="34" charset="0"/>
              </a:rPr>
              <a:t>26%</a:t>
            </a:r>
          </a:p>
        </p:txBody>
      </p:sp>
      <p:sp>
        <p:nvSpPr>
          <p:cNvPr id="37" name="Rectangle 36">
            <a:extLst>
              <a:ext uri="{FF2B5EF4-FFF2-40B4-BE49-F238E27FC236}">
                <a16:creationId xmlns:a16="http://schemas.microsoft.com/office/drawing/2014/main" id="{2D958167-4C3C-1C4D-A44A-88477945A106}"/>
              </a:ext>
            </a:extLst>
          </p:cNvPr>
          <p:cNvSpPr/>
          <p:nvPr/>
        </p:nvSpPr>
        <p:spPr>
          <a:xfrm>
            <a:off x="6181801" y="4857948"/>
            <a:ext cx="108755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22%</a:t>
            </a:r>
          </a:p>
        </p:txBody>
      </p:sp>
      <p:sp>
        <p:nvSpPr>
          <p:cNvPr id="38" name="Rectangle 37">
            <a:extLst>
              <a:ext uri="{FF2B5EF4-FFF2-40B4-BE49-F238E27FC236}">
                <a16:creationId xmlns:a16="http://schemas.microsoft.com/office/drawing/2014/main" id="{33BD6926-7E6C-AA41-84E8-910DD5A0745A}"/>
              </a:ext>
            </a:extLst>
          </p:cNvPr>
          <p:cNvSpPr/>
          <p:nvPr/>
        </p:nvSpPr>
        <p:spPr>
          <a:xfrm>
            <a:off x="6240374" y="5398847"/>
            <a:ext cx="1087551"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46%</a:t>
            </a:r>
          </a:p>
        </p:txBody>
      </p:sp>
      <p:sp>
        <p:nvSpPr>
          <p:cNvPr id="39" name="Rectangle 38">
            <a:extLst>
              <a:ext uri="{FF2B5EF4-FFF2-40B4-BE49-F238E27FC236}">
                <a16:creationId xmlns:a16="http://schemas.microsoft.com/office/drawing/2014/main" id="{E67B865B-896E-D746-AC55-EDCA50FC5352}"/>
              </a:ext>
            </a:extLst>
          </p:cNvPr>
          <p:cNvSpPr/>
          <p:nvPr/>
        </p:nvSpPr>
        <p:spPr>
          <a:xfrm>
            <a:off x="6181801" y="3694222"/>
            <a:ext cx="1087551" cy="369332"/>
          </a:xfrm>
          <a:prstGeom prst="rect">
            <a:avLst/>
          </a:prstGeom>
        </p:spPr>
        <p:txBody>
          <a:bodyPr wrap="square">
            <a:spAutoFit/>
          </a:bodyPr>
          <a:lstStyle/>
          <a:p>
            <a:r>
              <a:rPr lang="en-US" b="1" dirty="0">
                <a:solidFill>
                  <a:srgbClr val="A22800"/>
                </a:solidFill>
                <a:latin typeface="Arial" panose="020B0604020202020204" pitchFamily="34" charset="0"/>
                <a:cs typeface="Arial" panose="020B0604020202020204" pitchFamily="34" charset="0"/>
              </a:rPr>
              <a:t>7%</a:t>
            </a:r>
          </a:p>
        </p:txBody>
      </p:sp>
      <p:sp>
        <p:nvSpPr>
          <p:cNvPr id="40" name="Rectangle 39">
            <a:extLst>
              <a:ext uri="{FF2B5EF4-FFF2-40B4-BE49-F238E27FC236}">
                <a16:creationId xmlns:a16="http://schemas.microsoft.com/office/drawing/2014/main" id="{F5556C5C-DA02-9A4F-B0D8-828A78777824}"/>
              </a:ext>
            </a:extLst>
          </p:cNvPr>
          <p:cNvSpPr/>
          <p:nvPr/>
        </p:nvSpPr>
        <p:spPr>
          <a:xfrm>
            <a:off x="6849517" y="3755013"/>
            <a:ext cx="3413075" cy="292388"/>
          </a:xfrm>
          <a:prstGeom prst="rect">
            <a:avLst/>
          </a:prstGeom>
        </p:spPr>
        <p:txBody>
          <a:bodyPr wrap="square">
            <a:spAutoFit/>
          </a:bodyPr>
          <a:lstStyle/>
          <a:p>
            <a:pPr>
              <a:buClr>
                <a:schemeClr val="accent3"/>
              </a:buClr>
            </a:pPr>
            <a:r>
              <a:rPr lang="en-US" sz="1300" dirty="0">
                <a:latin typeface="Arial" panose="020B0604020202020204" pitchFamily="34" charset="0"/>
                <a:cs typeface="Arial" panose="020B0604020202020204" pitchFamily="34" charset="0"/>
              </a:rPr>
              <a:t>It is not funded</a:t>
            </a:r>
          </a:p>
        </p:txBody>
      </p:sp>
      <p:sp>
        <p:nvSpPr>
          <p:cNvPr id="41" name="Rectangle 40">
            <a:extLst>
              <a:ext uri="{FF2B5EF4-FFF2-40B4-BE49-F238E27FC236}">
                <a16:creationId xmlns:a16="http://schemas.microsoft.com/office/drawing/2014/main" id="{7A11CD36-35EF-B448-A850-37334B49F5CB}"/>
              </a:ext>
            </a:extLst>
          </p:cNvPr>
          <p:cNvSpPr/>
          <p:nvPr/>
        </p:nvSpPr>
        <p:spPr>
          <a:xfrm>
            <a:off x="6849518" y="4229796"/>
            <a:ext cx="2698928" cy="492443"/>
          </a:xfrm>
          <a:prstGeom prst="rect">
            <a:avLst/>
          </a:prstGeom>
        </p:spPr>
        <p:txBody>
          <a:bodyPr wrap="square">
            <a:spAutoFit/>
          </a:bodyPr>
          <a:lstStyle/>
          <a:p>
            <a:pPr>
              <a:buClr>
                <a:schemeClr val="accent3"/>
              </a:buClr>
            </a:pPr>
            <a:r>
              <a:rPr lang="en-US" altLang="en-US" sz="1300" dirty="0">
                <a:latin typeface="Arial" panose="020B0604020202020204" pitchFamily="34" charset="0"/>
                <a:cs typeface="Arial" panose="020B0604020202020204" pitchFamily="34" charset="0"/>
              </a:rPr>
              <a:t>It is funded with cash flow</a:t>
            </a:r>
            <a:br>
              <a:rPr lang="en-US" altLang="en-US" sz="1300" dirty="0">
                <a:latin typeface="Arial" panose="020B0604020202020204" pitchFamily="34" charset="0"/>
                <a:cs typeface="Arial" panose="020B0604020202020204" pitchFamily="34" charset="0"/>
              </a:rPr>
            </a:br>
            <a:r>
              <a:rPr lang="en-US" altLang="en-US" sz="1300" dirty="0">
                <a:latin typeface="Arial" panose="020B0604020202020204" pitchFamily="34" charset="0"/>
                <a:cs typeface="Arial" panose="020B0604020202020204" pitchFamily="34" charset="0"/>
              </a:rPr>
              <a:t>from the business</a:t>
            </a:r>
            <a:endParaRPr lang="en-US" sz="13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894AAB7A-EDE2-A442-AAA2-02EF5FEFEDE4}"/>
              </a:ext>
            </a:extLst>
          </p:cNvPr>
          <p:cNvSpPr/>
          <p:nvPr/>
        </p:nvSpPr>
        <p:spPr>
          <a:xfrm>
            <a:off x="6849518" y="4810089"/>
            <a:ext cx="2698928" cy="523220"/>
          </a:xfrm>
          <a:prstGeom prst="rect">
            <a:avLst/>
          </a:prstGeom>
        </p:spPr>
        <p:txBody>
          <a:bodyPr wrap="square">
            <a:spAutoFit/>
          </a:bodyPr>
          <a:lstStyle/>
          <a:p>
            <a:pPr>
              <a:buClr>
                <a:schemeClr val="accent3"/>
              </a:buClr>
            </a:pPr>
            <a:r>
              <a:rPr lang="en-US" altLang="en-US" sz="1400" dirty="0">
                <a:latin typeface="Arial" panose="020B0604020202020204" pitchFamily="34" charset="0"/>
                <a:cs typeface="Arial" panose="020B0604020202020204" pitchFamily="34" charset="0"/>
              </a:rPr>
              <a:t>it is funded with disability buyout insurance</a:t>
            </a:r>
            <a:endParaRPr lang="en-US" sz="1300" dirty="0">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6AADB96E-D811-7547-B2D3-C737CEC51FEC}"/>
              </a:ext>
            </a:extLst>
          </p:cNvPr>
          <p:cNvSpPr/>
          <p:nvPr/>
        </p:nvSpPr>
        <p:spPr>
          <a:xfrm>
            <a:off x="6849518" y="5460719"/>
            <a:ext cx="2698928" cy="307777"/>
          </a:xfrm>
          <a:prstGeom prst="rect">
            <a:avLst/>
          </a:prstGeom>
        </p:spPr>
        <p:txBody>
          <a:bodyPr wrap="square">
            <a:spAutoFit/>
          </a:bodyPr>
          <a:lstStyle/>
          <a:p>
            <a:pPr>
              <a:buClr>
                <a:schemeClr val="accent3"/>
              </a:buClr>
            </a:pPr>
            <a:r>
              <a:rPr lang="en-US" altLang="en-US" sz="1400" dirty="0">
                <a:latin typeface="Arial" panose="020B0604020202020204" pitchFamily="34" charset="0"/>
                <a:cs typeface="Arial" panose="020B0604020202020204" pitchFamily="34" charset="0"/>
              </a:rPr>
              <a:t>it is funded with life insurance</a:t>
            </a:r>
            <a:endParaRPr lang="en-US" sz="1300" dirty="0">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5739FB47-CC6A-644D-931C-0F13620AFF85}"/>
              </a:ext>
            </a:extLst>
          </p:cNvPr>
          <p:cNvSpPr/>
          <p:nvPr/>
        </p:nvSpPr>
        <p:spPr>
          <a:xfrm>
            <a:off x="9655559" y="3949125"/>
            <a:ext cx="2371244" cy="646331"/>
          </a:xfrm>
          <a:prstGeom prst="rect">
            <a:avLst/>
          </a:prstGeom>
        </p:spPr>
        <p:txBody>
          <a:bodyPr wrap="square">
            <a:spAutoFit/>
          </a:bodyPr>
          <a:lstStyle/>
          <a:p>
            <a:pPr>
              <a:buClr>
                <a:schemeClr val="accent3"/>
              </a:buClr>
            </a:pPr>
            <a:r>
              <a:rPr lang="en-US" b="1" dirty="0">
                <a:latin typeface="Arial" panose="020B0604020202020204" pitchFamily="34" charset="0"/>
                <a:cs typeface="Arial" panose="020B0604020202020204" pitchFamily="34" charset="0"/>
              </a:rPr>
              <a:t>1 in 3 </a:t>
            </a:r>
            <a:r>
              <a:rPr lang="en-US" dirty="0">
                <a:latin typeface="Arial" panose="020B0604020202020204" pitchFamily="34" charset="0"/>
                <a:cs typeface="Arial" panose="020B0604020202020204" pitchFamily="34" charset="0"/>
              </a:rPr>
              <a:t>may not be properly funded</a:t>
            </a:r>
          </a:p>
        </p:txBody>
      </p:sp>
      <p:grpSp>
        <p:nvGrpSpPr>
          <p:cNvPr id="3" name="Group 2">
            <a:extLst>
              <a:ext uri="{FF2B5EF4-FFF2-40B4-BE49-F238E27FC236}">
                <a16:creationId xmlns:a16="http://schemas.microsoft.com/office/drawing/2014/main" id="{79F66347-FC90-4855-B723-21F3FA5989AB}"/>
              </a:ext>
            </a:extLst>
          </p:cNvPr>
          <p:cNvGrpSpPr/>
          <p:nvPr/>
        </p:nvGrpSpPr>
        <p:grpSpPr>
          <a:xfrm rot="10800000">
            <a:off x="2211787" y="4704682"/>
            <a:ext cx="725341" cy="856352"/>
            <a:chOff x="8364518" y="1468414"/>
            <a:chExt cx="725341" cy="2577390"/>
          </a:xfrm>
        </p:grpSpPr>
        <p:cxnSp>
          <p:nvCxnSpPr>
            <p:cNvPr id="34" name="Straight Connector 33">
              <a:extLst>
                <a:ext uri="{FF2B5EF4-FFF2-40B4-BE49-F238E27FC236}">
                  <a16:creationId xmlns:a16="http://schemas.microsoft.com/office/drawing/2014/main" id="{F87B7DE0-16F1-4B59-9AA5-B542A1CE9160}"/>
                </a:ext>
              </a:extLst>
            </p:cNvPr>
            <p:cNvCxnSpPr>
              <a:cxnSpLocks/>
            </p:cNvCxnSpPr>
            <p:nvPr/>
          </p:nvCxnSpPr>
          <p:spPr>
            <a:xfrm flipH="1">
              <a:off x="8586939" y="1468414"/>
              <a:ext cx="502920"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3DBCB1F-6BEA-4CA5-9477-AAF5022E8B9C}"/>
                </a:ext>
              </a:extLst>
            </p:cNvPr>
            <p:cNvCxnSpPr>
              <a:cxnSpLocks/>
            </p:cNvCxnSpPr>
            <p:nvPr/>
          </p:nvCxnSpPr>
          <p:spPr>
            <a:xfrm flipV="1">
              <a:off x="8586939" y="1468414"/>
              <a:ext cx="0" cy="257739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AB953DE-4144-4619-8E10-DA02BABB3508}"/>
                </a:ext>
              </a:extLst>
            </p:cNvPr>
            <p:cNvCxnSpPr>
              <a:cxnSpLocks/>
            </p:cNvCxnSpPr>
            <p:nvPr/>
          </p:nvCxnSpPr>
          <p:spPr>
            <a:xfrm flipH="1">
              <a:off x="8586939" y="4041061"/>
              <a:ext cx="502920"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41EB3BF8-4405-4C21-81EE-362D62891135}"/>
                </a:ext>
              </a:extLst>
            </p:cNvPr>
            <p:cNvCxnSpPr>
              <a:cxnSpLocks/>
            </p:cNvCxnSpPr>
            <p:nvPr/>
          </p:nvCxnSpPr>
          <p:spPr>
            <a:xfrm flipH="1">
              <a:off x="8364518" y="2737041"/>
              <a:ext cx="22242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grpSp>
      <p:grpSp>
        <p:nvGrpSpPr>
          <p:cNvPr id="48" name="Group 47">
            <a:extLst>
              <a:ext uri="{FF2B5EF4-FFF2-40B4-BE49-F238E27FC236}">
                <a16:creationId xmlns:a16="http://schemas.microsoft.com/office/drawing/2014/main" id="{858723EB-935E-40F1-A402-9FA3DCFB6410}"/>
              </a:ext>
            </a:extLst>
          </p:cNvPr>
          <p:cNvGrpSpPr/>
          <p:nvPr/>
        </p:nvGrpSpPr>
        <p:grpSpPr>
          <a:xfrm rot="10800000">
            <a:off x="8749131" y="3694218"/>
            <a:ext cx="725341" cy="1010463"/>
            <a:chOff x="8364518" y="1468414"/>
            <a:chExt cx="725341" cy="2577390"/>
          </a:xfrm>
        </p:grpSpPr>
        <p:cxnSp>
          <p:nvCxnSpPr>
            <p:cNvPr id="49" name="Straight Connector 48">
              <a:extLst>
                <a:ext uri="{FF2B5EF4-FFF2-40B4-BE49-F238E27FC236}">
                  <a16:creationId xmlns:a16="http://schemas.microsoft.com/office/drawing/2014/main" id="{991E23BA-566A-4C13-A365-616F63648B63}"/>
                </a:ext>
              </a:extLst>
            </p:cNvPr>
            <p:cNvCxnSpPr>
              <a:cxnSpLocks/>
            </p:cNvCxnSpPr>
            <p:nvPr/>
          </p:nvCxnSpPr>
          <p:spPr>
            <a:xfrm flipH="1">
              <a:off x="8586939" y="1468414"/>
              <a:ext cx="502920"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86AFD55-3A8E-43F2-9D61-8B8E6F59332F}"/>
                </a:ext>
              </a:extLst>
            </p:cNvPr>
            <p:cNvCxnSpPr>
              <a:cxnSpLocks/>
            </p:cNvCxnSpPr>
            <p:nvPr/>
          </p:nvCxnSpPr>
          <p:spPr>
            <a:xfrm flipV="1">
              <a:off x="8586939" y="1468414"/>
              <a:ext cx="0" cy="257739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5B5375B9-51BB-42F6-8A99-9E3FC8AF2406}"/>
                </a:ext>
              </a:extLst>
            </p:cNvPr>
            <p:cNvCxnSpPr>
              <a:cxnSpLocks/>
            </p:cNvCxnSpPr>
            <p:nvPr/>
          </p:nvCxnSpPr>
          <p:spPr>
            <a:xfrm flipH="1">
              <a:off x="8586939" y="4041061"/>
              <a:ext cx="502920"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3790B7E-5DED-4C0E-B1EB-7CDD093DB79E}"/>
                </a:ext>
              </a:extLst>
            </p:cNvPr>
            <p:cNvCxnSpPr>
              <a:cxnSpLocks/>
            </p:cNvCxnSpPr>
            <p:nvPr/>
          </p:nvCxnSpPr>
          <p:spPr>
            <a:xfrm flipH="1">
              <a:off x="8364518" y="2737041"/>
              <a:ext cx="222421" cy="0"/>
            </a:xfrm>
            <a:prstGeom prst="line">
              <a:avLst/>
            </a:prstGeom>
            <a:ln w="12700">
              <a:solidFill>
                <a:schemeClr val="bg2">
                  <a:lumMod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7080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912AD20D-C24B-9247-B34E-0A2963C1E55D}"/>
              </a:ext>
            </a:extLst>
          </p:cNvPr>
          <p:cNvPicPr>
            <a:picLocks noChangeAspect="1"/>
          </p:cNvPicPr>
          <p:nvPr/>
        </p:nvPicPr>
        <p:blipFill>
          <a:blip r:embed="rId3"/>
          <a:stretch>
            <a:fillRect/>
          </a:stretch>
        </p:blipFill>
        <p:spPr>
          <a:xfrm>
            <a:off x="0" y="-7159"/>
            <a:ext cx="12192000" cy="6872318"/>
          </a:xfrm>
          <a:prstGeom prst="rect">
            <a:avLst/>
          </a:prstGeom>
        </p:spPr>
      </p:pic>
      <p:sp>
        <p:nvSpPr>
          <p:cNvPr id="5" name="Rectangle 4">
            <a:extLst>
              <a:ext uri="{FF2B5EF4-FFF2-40B4-BE49-F238E27FC236}">
                <a16:creationId xmlns:a16="http://schemas.microsoft.com/office/drawing/2014/main" id="{C269159E-D927-4B4A-B984-01450EA6171F}"/>
              </a:ext>
            </a:extLst>
          </p:cNvPr>
          <p:cNvSpPr/>
          <p:nvPr/>
        </p:nvSpPr>
        <p:spPr>
          <a:xfrm>
            <a:off x="900412" y="1342217"/>
            <a:ext cx="5428276" cy="147732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Why do businesses fail </a:t>
            </a:r>
            <a:br>
              <a:rPr lang="en-US" sz="3000" b="1" dirty="0">
                <a:solidFill>
                  <a:schemeClr val="accent2"/>
                </a:solidFill>
                <a:latin typeface="Arial" panose="020B0604020202020204" pitchFamily="34" charset="0"/>
                <a:cs typeface="Arial" panose="020B0604020202020204" pitchFamily="34" charset="0"/>
              </a:rPr>
            </a:br>
            <a:r>
              <a:rPr lang="en-US" sz="3000" b="1" dirty="0">
                <a:solidFill>
                  <a:schemeClr val="accent2"/>
                </a:solidFill>
                <a:latin typeface="Arial" panose="020B0604020202020204" pitchFamily="34" charset="0"/>
                <a:cs typeface="Arial" panose="020B0604020202020204" pitchFamily="34" charset="0"/>
              </a:rPr>
              <a:t>after the first generation?</a:t>
            </a:r>
          </a:p>
          <a:p>
            <a:endParaRPr lang="en-US" sz="3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C49E92E-C781-FA4A-A552-A32F9A2C16E9}"/>
              </a:ext>
            </a:extLst>
          </p:cNvPr>
          <p:cNvSpPr/>
          <p:nvPr/>
        </p:nvSpPr>
        <p:spPr>
          <a:xfrm>
            <a:off x="900412" y="2528143"/>
            <a:ext cx="5428276"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Businesses have a difficult time surviving through multiple generations.</a:t>
            </a:r>
          </a:p>
        </p:txBody>
      </p:sp>
      <p:sp>
        <p:nvSpPr>
          <p:cNvPr id="12" name="TextBox 11">
            <a:extLst>
              <a:ext uri="{FF2B5EF4-FFF2-40B4-BE49-F238E27FC236}">
                <a16:creationId xmlns:a16="http://schemas.microsoft.com/office/drawing/2014/main" id="{CA4B225F-A7C6-4C40-A680-A866D322B916}"/>
              </a:ext>
            </a:extLst>
          </p:cNvPr>
          <p:cNvSpPr txBox="1"/>
          <p:nvPr/>
        </p:nvSpPr>
        <p:spPr>
          <a:xfrm>
            <a:off x="1132505" y="4038456"/>
            <a:ext cx="2157087" cy="1077218"/>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30%</a:t>
            </a:r>
          </a:p>
          <a:p>
            <a:endParaRPr lang="en-US" sz="3200" dirty="0">
              <a:solidFill>
                <a:schemeClr val="accent1"/>
              </a:solidFill>
            </a:endParaRPr>
          </a:p>
        </p:txBody>
      </p:sp>
      <p:sp>
        <p:nvSpPr>
          <p:cNvPr id="13" name="TextBox 12">
            <a:extLst>
              <a:ext uri="{FF2B5EF4-FFF2-40B4-BE49-F238E27FC236}">
                <a16:creationId xmlns:a16="http://schemas.microsoft.com/office/drawing/2014/main" id="{7671CF1D-B0B0-0544-B01F-C800F4725B3A}"/>
              </a:ext>
            </a:extLst>
          </p:cNvPr>
          <p:cNvSpPr txBox="1"/>
          <p:nvPr/>
        </p:nvSpPr>
        <p:spPr>
          <a:xfrm>
            <a:off x="3144567" y="4038456"/>
            <a:ext cx="2157087" cy="1077218"/>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12%</a:t>
            </a:r>
          </a:p>
          <a:p>
            <a:endParaRPr lang="en-US" sz="3200" dirty="0">
              <a:solidFill>
                <a:schemeClr val="accent1"/>
              </a:solidFill>
            </a:endParaRPr>
          </a:p>
        </p:txBody>
      </p:sp>
      <p:sp>
        <p:nvSpPr>
          <p:cNvPr id="14" name="TextBox 13">
            <a:extLst>
              <a:ext uri="{FF2B5EF4-FFF2-40B4-BE49-F238E27FC236}">
                <a16:creationId xmlns:a16="http://schemas.microsoft.com/office/drawing/2014/main" id="{554350F3-17A0-3444-A2E0-CDCDD6FFCD45}"/>
              </a:ext>
            </a:extLst>
          </p:cNvPr>
          <p:cNvSpPr txBox="1"/>
          <p:nvPr/>
        </p:nvSpPr>
        <p:spPr>
          <a:xfrm>
            <a:off x="5285448" y="4038456"/>
            <a:ext cx="2157087" cy="1077218"/>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3%</a:t>
            </a:r>
          </a:p>
          <a:p>
            <a:endParaRPr lang="en-US" sz="3200" dirty="0">
              <a:solidFill>
                <a:schemeClr val="accent1"/>
              </a:solidFill>
            </a:endParaRPr>
          </a:p>
        </p:txBody>
      </p:sp>
      <p:sp>
        <p:nvSpPr>
          <p:cNvPr id="15" name="Rectangle 14">
            <a:extLst>
              <a:ext uri="{FF2B5EF4-FFF2-40B4-BE49-F238E27FC236}">
                <a16:creationId xmlns:a16="http://schemas.microsoft.com/office/drawing/2014/main" id="{C6338F63-77F7-134C-B5C5-74AD4B180FAB}"/>
              </a:ext>
            </a:extLst>
          </p:cNvPr>
          <p:cNvSpPr/>
          <p:nvPr/>
        </p:nvSpPr>
        <p:spPr>
          <a:xfrm>
            <a:off x="655229" y="4589009"/>
            <a:ext cx="1939603" cy="1189625"/>
          </a:xfrm>
          <a:prstGeom prst="rect">
            <a:avLst/>
          </a:prstGeom>
        </p:spPr>
        <p:txBody>
          <a:bodyPr wrap="square">
            <a:spAutoFit/>
          </a:bodyPr>
          <a:lstStyle/>
          <a:p>
            <a:pPr algn="ctr"/>
            <a:r>
              <a:rPr lang="en-US" sz="1300" dirty="0">
                <a:latin typeface="Arial" panose="020B0604020202020204" pitchFamily="34" charset="0"/>
                <a:cs typeface="Arial" panose="020B0604020202020204" pitchFamily="34" charset="0"/>
              </a:rPr>
              <a:t>2</a:t>
            </a:r>
            <a:r>
              <a:rPr lang="en-US" sz="1300" baseline="30000" dirty="0">
                <a:latin typeface="Arial" panose="020B0604020202020204" pitchFamily="34" charset="0"/>
                <a:cs typeface="Arial" panose="020B0604020202020204" pitchFamily="34" charset="0"/>
              </a:rPr>
              <a:t>nd</a:t>
            </a:r>
            <a:r>
              <a:rPr lang="en-US" sz="1300" dirty="0">
                <a:latin typeface="Arial" panose="020B0604020202020204" pitchFamily="34" charset="0"/>
                <a:cs typeface="Arial" panose="020B0604020202020204" pitchFamily="34" charset="0"/>
              </a:rPr>
              <a:t> Generation</a:t>
            </a:r>
          </a:p>
        </p:txBody>
      </p:sp>
      <p:sp>
        <p:nvSpPr>
          <p:cNvPr id="16" name="Rectangle 15">
            <a:extLst>
              <a:ext uri="{FF2B5EF4-FFF2-40B4-BE49-F238E27FC236}">
                <a16:creationId xmlns:a16="http://schemas.microsoft.com/office/drawing/2014/main" id="{9251F64E-44CD-3F4D-9C62-33929BFAAE75}"/>
              </a:ext>
            </a:extLst>
          </p:cNvPr>
          <p:cNvSpPr/>
          <p:nvPr/>
        </p:nvSpPr>
        <p:spPr>
          <a:xfrm>
            <a:off x="2772887" y="4595750"/>
            <a:ext cx="1763275" cy="738664"/>
          </a:xfrm>
          <a:prstGeom prst="rect">
            <a:avLst/>
          </a:prstGeom>
        </p:spPr>
        <p:txBody>
          <a:bodyPr wrap="square">
            <a:spAutoFit/>
          </a:bodyPr>
          <a:lstStyle/>
          <a:p>
            <a:pPr algn="ctr"/>
            <a:r>
              <a:rPr lang="en-US" sz="1300" dirty="0">
                <a:latin typeface="Arial" panose="020B0604020202020204" pitchFamily="34" charset="0"/>
                <a:cs typeface="Arial" panose="020B0604020202020204" pitchFamily="34" charset="0"/>
              </a:rPr>
              <a:t>3</a:t>
            </a:r>
            <a:r>
              <a:rPr lang="en-US" sz="1300" baseline="30000" dirty="0">
                <a:latin typeface="Arial" panose="020B0604020202020204" pitchFamily="34" charset="0"/>
                <a:cs typeface="Arial" panose="020B0604020202020204" pitchFamily="34" charset="0"/>
              </a:rPr>
              <a:t>rd</a:t>
            </a:r>
            <a:r>
              <a:rPr lang="en-US" sz="1300" dirty="0">
                <a:latin typeface="Arial" panose="020B0604020202020204" pitchFamily="34" charset="0"/>
                <a:cs typeface="Arial" panose="020B0604020202020204" pitchFamily="34" charset="0"/>
              </a:rPr>
              <a:t> Generation</a:t>
            </a:r>
          </a:p>
        </p:txBody>
      </p:sp>
      <p:sp>
        <p:nvSpPr>
          <p:cNvPr id="17" name="Rectangle 16">
            <a:extLst>
              <a:ext uri="{FF2B5EF4-FFF2-40B4-BE49-F238E27FC236}">
                <a16:creationId xmlns:a16="http://schemas.microsoft.com/office/drawing/2014/main" id="{5BE80D18-ED96-E243-BB8A-DBECE0875BC6}"/>
              </a:ext>
            </a:extLst>
          </p:cNvPr>
          <p:cNvSpPr/>
          <p:nvPr/>
        </p:nvSpPr>
        <p:spPr>
          <a:xfrm>
            <a:off x="4785953" y="4595750"/>
            <a:ext cx="1763275" cy="738664"/>
          </a:xfrm>
          <a:prstGeom prst="rect">
            <a:avLst/>
          </a:prstGeom>
        </p:spPr>
        <p:txBody>
          <a:bodyPr wrap="square">
            <a:spAutoFit/>
          </a:bodyPr>
          <a:lstStyle/>
          <a:p>
            <a:pPr algn="ctr"/>
            <a:r>
              <a:rPr lang="en-US" sz="1300" dirty="0">
                <a:latin typeface="Arial" panose="020B0604020202020204" pitchFamily="34" charset="0"/>
                <a:cs typeface="Arial" panose="020B0604020202020204" pitchFamily="34" charset="0"/>
              </a:rPr>
              <a:t>4</a:t>
            </a:r>
            <a:r>
              <a:rPr lang="en-US" sz="1300" baseline="30000" dirty="0">
                <a:latin typeface="Arial" panose="020B0604020202020204" pitchFamily="34" charset="0"/>
                <a:cs typeface="Arial" panose="020B0604020202020204" pitchFamily="34" charset="0"/>
              </a:rPr>
              <a:t>th</a:t>
            </a:r>
            <a:r>
              <a:rPr lang="en-US" sz="1300" dirty="0">
                <a:latin typeface="Arial" panose="020B0604020202020204" pitchFamily="34" charset="0"/>
                <a:cs typeface="Arial" panose="020B0604020202020204" pitchFamily="34" charset="0"/>
              </a:rPr>
              <a:t> Generation</a:t>
            </a:r>
          </a:p>
        </p:txBody>
      </p:sp>
      <p:sp>
        <p:nvSpPr>
          <p:cNvPr id="19" name="Rectangle 18">
            <a:extLst>
              <a:ext uri="{FF2B5EF4-FFF2-40B4-BE49-F238E27FC236}">
                <a16:creationId xmlns:a16="http://schemas.microsoft.com/office/drawing/2014/main" id="{AAEDF50C-E4FB-2540-B101-02D03599BAC2}"/>
              </a:ext>
            </a:extLst>
          </p:cNvPr>
          <p:cNvSpPr/>
          <p:nvPr/>
        </p:nvSpPr>
        <p:spPr>
          <a:xfrm>
            <a:off x="146662" y="6437876"/>
            <a:ext cx="4033476" cy="246221"/>
          </a:xfrm>
          <a:prstGeom prst="rect">
            <a:avLst/>
          </a:prstGeom>
        </p:spPr>
        <p:txBody>
          <a:bodyPr wrap="none">
            <a:spAutoFit/>
          </a:bodyPr>
          <a:lstStyle/>
          <a:p>
            <a:r>
              <a:rPr lang="en-US" sz="1000" i="1" dirty="0">
                <a:solidFill>
                  <a:schemeClr val="bg2">
                    <a:lumMod val="50000"/>
                  </a:schemeClr>
                </a:solidFill>
                <a:latin typeface="Arial" panose="020B0604020202020204" pitchFamily="34" charset="0"/>
                <a:cs typeface="Arial" panose="020B0604020202020204" pitchFamily="34" charset="0"/>
              </a:rPr>
              <a:t>Source: Family Business Institute, 2009 (most recent data available)</a:t>
            </a:r>
          </a:p>
        </p:txBody>
      </p:sp>
    </p:spTree>
    <p:extLst>
      <p:ext uri="{BB962C8B-B14F-4D97-AF65-F5344CB8AC3E}">
        <p14:creationId xmlns:p14="http://schemas.microsoft.com/office/powerpoint/2010/main" val="156649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6096000" y="1"/>
            <a:ext cx="6096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80E9000-93D7-CC44-A272-A8439252866F}"/>
              </a:ext>
            </a:extLst>
          </p:cNvPr>
          <p:cNvSpPr/>
          <p:nvPr/>
        </p:nvSpPr>
        <p:spPr>
          <a:xfrm>
            <a:off x="631768" y="1842065"/>
            <a:ext cx="4894390" cy="2400657"/>
          </a:xfrm>
          <a:prstGeom prst="rect">
            <a:avLst/>
          </a:prstGeom>
        </p:spPr>
        <p:txBody>
          <a:bodyPr wrap="square">
            <a:spAutoFit/>
          </a:bodyPr>
          <a:lstStyle/>
          <a:p>
            <a:pPr>
              <a:spcBef>
                <a:spcPct val="0"/>
              </a:spcBef>
            </a:pPr>
            <a:r>
              <a:rPr lang="en-US" altLang="en-US" sz="3000" b="1" dirty="0">
                <a:solidFill>
                  <a:schemeClr val="accent2"/>
                </a:solidFill>
                <a:latin typeface="Arial" panose="020B0604020202020204" pitchFamily="34" charset="0"/>
                <a:cs typeface="Arial" panose="020B0604020202020204" pitchFamily="34" charset="0"/>
              </a:rPr>
              <a:t>Who are business owners’ go-to-resources for succession planning help?</a:t>
            </a:r>
          </a:p>
          <a:p>
            <a:pPr>
              <a:spcBef>
                <a:spcPct val="0"/>
              </a:spcBef>
            </a:pPr>
            <a:endParaRPr lang="en-US" altLang="en-US" sz="3000" b="1" dirty="0">
              <a:solidFill>
                <a:schemeClr val="accent2"/>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A7931C77-422F-1C44-9BB8-1B612374D044}"/>
              </a:ext>
            </a:extLst>
          </p:cNvPr>
          <p:cNvSpPr/>
          <p:nvPr/>
        </p:nvSpPr>
        <p:spPr>
          <a:xfrm>
            <a:off x="634390" y="3952806"/>
            <a:ext cx="4956314" cy="738664"/>
          </a:xfrm>
          <a:prstGeom prst="rect">
            <a:avLst/>
          </a:prstGeom>
        </p:spPr>
        <p:txBody>
          <a:bodyPr wrap="square">
            <a:spAutoFit/>
          </a:bodyPr>
          <a:lstStyle/>
          <a:p>
            <a:r>
              <a:rPr lang="en-US" altLang="en-US" sz="2100" dirty="0">
                <a:latin typeface="Arial" panose="020B0604020202020204" pitchFamily="34" charset="0"/>
                <a:ea typeface="ＭＳ Ｐゴシック" panose="020B0600070205080204" pitchFamily="34" charset="-128"/>
              </a:rPr>
              <a:t>Business owners should not go through the process alone</a:t>
            </a:r>
            <a:endParaRPr lang="en-US" sz="2100" dirty="0"/>
          </a:p>
        </p:txBody>
      </p:sp>
      <p:pic>
        <p:nvPicPr>
          <p:cNvPr id="11" name="Picture 10">
            <a:extLst>
              <a:ext uri="{FF2B5EF4-FFF2-40B4-BE49-F238E27FC236}">
                <a16:creationId xmlns:a16="http://schemas.microsoft.com/office/drawing/2014/main" id="{AA71131C-0E5F-7546-A558-E0A63E1C2DBD}"/>
              </a:ext>
            </a:extLst>
          </p:cNvPr>
          <p:cNvPicPr>
            <a:picLocks noChangeAspect="1"/>
          </p:cNvPicPr>
          <p:nvPr/>
        </p:nvPicPr>
        <p:blipFill>
          <a:blip r:embed="rId3"/>
          <a:stretch>
            <a:fillRect/>
          </a:stretch>
        </p:blipFill>
        <p:spPr>
          <a:xfrm>
            <a:off x="6663734" y="447338"/>
            <a:ext cx="1061775" cy="1042292"/>
          </a:xfrm>
          <a:prstGeom prst="rect">
            <a:avLst/>
          </a:prstGeom>
        </p:spPr>
      </p:pic>
      <p:pic>
        <p:nvPicPr>
          <p:cNvPr id="12" name="Picture 11">
            <a:extLst>
              <a:ext uri="{FF2B5EF4-FFF2-40B4-BE49-F238E27FC236}">
                <a16:creationId xmlns:a16="http://schemas.microsoft.com/office/drawing/2014/main" id="{F3778242-8A12-7B4E-8AE5-3E09C3AD6292}"/>
              </a:ext>
            </a:extLst>
          </p:cNvPr>
          <p:cNvPicPr>
            <a:picLocks noChangeAspect="1"/>
          </p:cNvPicPr>
          <p:nvPr/>
        </p:nvPicPr>
        <p:blipFill>
          <a:blip r:embed="rId3"/>
          <a:stretch>
            <a:fillRect/>
          </a:stretch>
        </p:blipFill>
        <p:spPr>
          <a:xfrm>
            <a:off x="6663737" y="1678926"/>
            <a:ext cx="1061775" cy="1042292"/>
          </a:xfrm>
          <a:prstGeom prst="rect">
            <a:avLst/>
          </a:prstGeom>
        </p:spPr>
      </p:pic>
      <p:pic>
        <p:nvPicPr>
          <p:cNvPr id="13" name="Picture 12">
            <a:extLst>
              <a:ext uri="{FF2B5EF4-FFF2-40B4-BE49-F238E27FC236}">
                <a16:creationId xmlns:a16="http://schemas.microsoft.com/office/drawing/2014/main" id="{D94A3013-9E40-FA44-A329-785169E7268F}"/>
              </a:ext>
            </a:extLst>
          </p:cNvPr>
          <p:cNvPicPr>
            <a:picLocks noChangeAspect="1"/>
          </p:cNvPicPr>
          <p:nvPr/>
        </p:nvPicPr>
        <p:blipFill>
          <a:blip r:embed="rId3"/>
          <a:stretch>
            <a:fillRect/>
          </a:stretch>
        </p:blipFill>
        <p:spPr>
          <a:xfrm>
            <a:off x="6663736" y="2910514"/>
            <a:ext cx="1061775" cy="1042292"/>
          </a:xfrm>
          <a:prstGeom prst="rect">
            <a:avLst/>
          </a:prstGeom>
        </p:spPr>
      </p:pic>
      <p:pic>
        <p:nvPicPr>
          <p:cNvPr id="14" name="Picture 13">
            <a:extLst>
              <a:ext uri="{FF2B5EF4-FFF2-40B4-BE49-F238E27FC236}">
                <a16:creationId xmlns:a16="http://schemas.microsoft.com/office/drawing/2014/main" id="{625834D8-104C-5A4A-A28E-BAB32D49E4ED}"/>
              </a:ext>
            </a:extLst>
          </p:cNvPr>
          <p:cNvPicPr>
            <a:picLocks noChangeAspect="1"/>
          </p:cNvPicPr>
          <p:nvPr/>
        </p:nvPicPr>
        <p:blipFill>
          <a:blip r:embed="rId3"/>
          <a:stretch>
            <a:fillRect/>
          </a:stretch>
        </p:blipFill>
        <p:spPr>
          <a:xfrm>
            <a:off x="6663735" y="4142102"/>
            <a:ext cx="1061775" cy="1042292"/>
          </a:xfrm>
          <a:prstGeom prst="rect">
            <a:avLst/>
          </a:prstGeom>
        </p:spPr>
      </p:pic>
      <p:pic>
        <p:nvPicPr>
          <p:cNvPr id="16" name="Picture 15">
            <a:extLst>
              <a:ext uri="{FF2B5EF4-FFF2-40B4-BE49-F238E27FC236}">
                <a16:creationId xmlns:a16="http://schemas.microsoft.com/office/drawing/2014/main" id="{10898427-B62A-6D44-9175-3C7378285A58}"/>
              </a:ext>
            </a:extLst>
          </p:cNvPr>
          <p:cNvPicPr>
            <a:picLocks noChangeAspect="1"/>
          </p:cNvPicPr>
          <p:nvPr/>
        </p:nvPicPr>
        <p:blipFill>
          <a:blip r:embed="rId3"/>
          <a:stretch>
            <a:fillRect/>
          </a:stretch>
        </p:blipFill>
        <p:spPr>
          <a:xfrm>
            <a:off x="6663735" y="5405805"/>
            <a:ext cx="1061775" cy="1042292"/>
          </a:xfrm>
          <a:prstGeom prst="rect">
            <a:avLst/>
          </a:prstGeom>
        </p:spPr>
      </p:pic>
      <p:sp>
        <p:nvSpPr>
          <p:cNvPr id="17" name="Rectangle 16">
            <a:extLst>
              <a:ext uri="{FF2B5EF4-FFF2-40B4-BE49-F238E27FC236}">
                <a16:creationId xmlns:a16="http://schemas.microsoft.com/office/drawing/2014/main" id="{0886FC80-3C8C-8A44-BBCA-CC73FC0ECE4C}"/>
              </a:ext>
            </a:extLst>
          </p:cNvPr>
          <p:cNvSpPr/>
          <p:nvPr/>
        </p:nvSpPr>
        <p:spPr>
          <a:xfrm>
            <a:off x="6682548" y="792459"/>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32%</a:t>
            </a:r>
          </a:p>
        </p:txBody>
      </p:sp>
      <p:sp>
        <p:nvSpPr>
          <p:cNvPr id="18" name="Rectangle 17">
            <a:extLst>
              <a:ext uri="{FF2B5EF4-FFF2-40B4-BE49-F238E27FC236}">
                <a16:creationId xmlns:a16="http://schemas.microsoft.com/office/drawing/2014/main" id="{35497024-7FE3-874F-99C0-0F5CE7ED659B}"/>
              </a:ext>
            </a:extLst>
          </p:cNvPr>
          <p:cNvSpPr/>
          <p:nvPr/>
        </p:nvSpPr>
        <p:spPr>
          <a:xfrm>
            <a:off x="6682548" y="2036043"/>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21%</a:t>
            </a:r>
          </a:p>
        </p:txBody>
      </p:sp>
      <p:sp>
        <p:nvSpPr>
          <p:cNvPr id="19" name="Rectangle 18">
            <a:extLst>
              <a:ext uri="{FF2B5EF4-FFF2-40B4-BE49-F238E27FC236}">
                <a16:creationId xmlns:a16="http://schemas.microsoft.com/office/drawing/2014/main" id="{050A02B9-AB28-A545-8277-AB97D40DDAC3}"/>
              </a:ext>
            </a:extLst>
          </p:cNvPr>
          <p:cNvSpPr/>
          <p:nvPr/>
        </p:nvSpPr>
        <p:spPr>
          <a:xfrm>
            <a:off x="6682548" y="3261339"/>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12%</a:t>
            </a:r>
          </a:p>
        </p:txBody>
      </p:sp>
      <p:sp>
        <p:nvSpPr>
          <p:cNvPr id="22" name="Rectangle 21">
            <a:extLst>
              <a:ext uri="{FF2B5EF4-FFF2-40B4-BE49-F238E27FC236}">
                <a16:creationId xmlns:a16="http://schemas.microsoft.com/office/drawing/2014/main" id="{B1812274-6AF2-6D4C-91B2-1929697058CD}"/>
              </a:ext>
            </a:extLst>
          </p:cNvPr>
          <p:cNvSpPr/>
          <p:nvPr/>
        </p:nvSpPr>
        <p:spPr>
          <a:xfrm>
            <a:off x="6682548" y="4486635"/>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12%</a:t>
            </a:r>
          </a:p>
        </p:txBody>
      </p:sp>
      <p:sp>
        <p:nvSpPr>
          <p:cNvPr id="24" name="Rectangle 23">
            <a:extLst>
              <a:ext uri="{FF2B5EF4-FFF2-40B4-BE49-F238E27FC236}">
                <a16:creationId xmlns:a16="http://schemas.microsoft.com/office/drawing/2014/main" id="{D7109B45-80E2-5342-9485-6C370152EB7A}"/>
              </a:ext>
            </a:extLst>
          </p:cNvPr>
          <p:cNvSpPr/>
          <p:nvPr/>
        </p:nvSpPr>
        <p:spPr>
          <a:xfrm>
            <a:off x="6682548" y="5748507"/>
            <a:ext cx="1061775" cy="369332"/>
          </a:xfrm>
          <a:prstGeom prst="rect">
            <a:avLst/>
          </a:prstGeom>
        </p:spPr>
        <p:txBody>
          <a:bodyPr wrap="square">
            <a:spAutoFit/>
          </a:bodyPr>
          <a:lstStyle/>
          <a:p>
            <a:pPr algn="ctr">
              <a:spcBef>
                <a:spcPct val="0"/>
              </a:spcBef>
            </a:pPr>
            <a:r>
              <a:rPr lang="en-US" altLang="en-US" b="1" dirty="0">
                <a:latin typeface="Arial" panose="020B0604020202020204" pitchFamily="34" charset="0"/>
                <a:cs typeface="Arial" panose="020B0604020202020204" pitchFamily="34" charset="0"/>
              </a:rPr>
              <a:t>7%</a:t>
            </a:r>
          </a:p>
        </p:txBody>
      </p:sp>
      <p:sp>
        <p:nvSpPr>
          <p:cNvPr id="25" name="Rectangle 24">
            <a:extLst>
              <a:ext uri="{FF2B5EF4-FFF2-40B4-BE49-F238E27FC236}">
                <a16:creationId xmlns:a16="http://schemas.microsoft.com/office/drawing/2014/main" id="{F0DE8529-AAA7-F54E-A33E-B8757431B973}"/>
              </a:ext>
            </a:extLst>
          </p:cNvPr>
          <p:cNvSpPr/>
          <p:nvPr/>
        </p:nvSpPr>
        <p:spPr>
          <a:xfrm>
            <a:off x="7952926" y="795666"/>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Family member</a:t>
            </a:r>
            <a:endParaRPr lang="en-US" dirty="0"/>
          </a:p>
        </p:txBody>
      </p:sp>
      <p:sp>
        <p:nvSpPr>
          <p:cNvPr id="26" name="Rectangle 25">
            <a:extLst>
              <a:ext uri="{FF2B5EF4-FFF2-40B4-BE49-F238E27FC236}">
                <a16:creationId xmlns:a16="http://schemas.microsoft.com/office/drawing/2014/main" id="{AA5A8AD9-DA05-6547-B006-A8AA667B487A}"/>
              </a:ext>
            </a:extLst>
          </p:cNvPr>
          <p:cNvSpPr/>
          <p:nvPr/>
        </p:nvSpPr>
        <p:spPr>
          <a:xfrm>
            <a:off x="7952926" y="2057538"/>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Lawyer</a:t>
            </a:r>
            <a:endParaRPr lang="en-US" dirty="0"/>
          </a:p>
        </p:txBody>
      </p:sp>
      <p:sp>
        <p:nvSpPr>
          <p:cNvPr id="27" name="Rectangle 26">
            <a:extLst>
              <a:ext uri="{FF2B5EF4-FFF2-40B4-BE49-F238E27FC236}">
                <a16:creationId xmlns:a16="http://schemas.microsoft.com/office/drawing/2014/main" id="{FB6A8373-B94A-DA46-B762-9E90C86A2768}"/>
              </a:ext>
            </a:extLst>
          </p:cNvPr>
          <p:cNvSpPr/>
          <p:nvPr/>
        </p:nvSpPr>
        <p:spPr>
          <a:xfrm>
            <a:off x="7952926" y="3301122"/>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CPA</a:t>
            </a:r>
            <a:endParaRPr lang="en-US" dirty="0"/>
          </a:p>
        </p:txBody>
      </p:sp>
      <p:sp>
        <p:nvSpPr>
          <p:cNvPr id="28" name="Rectangle 27">
            <a:extLst>
              <a:ext uri="{FF2B5EF4-FFF2-40B4-BE49-F238E27FC236}">
                <a16:creationId xmlns:a16="http://schemas.microsoft.com/office/drawing/2014/main" id="{6FC394BA-0F4E-774C-B819-431EC90C74A0}"/>
              </a:ext>
            </a:extLst>
          </p:cNvPr>
          <p:cNvSpPr/>
          <p:nvPr/>
        </p:nvSpPr>
        <p:spPr>
          <a:xfrm>
            <a:off x="7952926" y="4508130"/>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Peer</a:t>
            </a:r>
            <a:endParaRPr lang="en-US" dirty="0"/>
          </a:p>
        </p:txBody>
      </p:sp>
      <p:sp>
        <p:nvSpPr>
          <p:cNvPr id="29" name="Rectangle 28">
            <a:extLst>
              <a:ext uri="{FF2B5EF4-FFF2-40B4-BE49-F238E27FC236}">
                <a16:creationId xmlns:a16="http://schemas.microsoft.com/office/drawing/2014/main" id="{B5BFCF3F-6DAB-3141-A854-6A6380E0BD07}"/>
              </a:ext>
            </a:extLst>
          </p:cNvPr>
          <p:cNvSpPr/>
          <p:nvPr/>
        </p:nvSpPr>
        <p:spPr>
          <a:xfrm>
            <a:off x="7952926" y="5733426"/>
            <a:ext cx="3737503" cy="369332"/>
          </a:xfrm>
          <a:prstGeom prst="rect">
            <a:avLst/>
          </a:prstGeom>
        </p:spPr>
        <p:txBody>
          <a:bodyPr wrap="square">
            <a:spAutoFit/>
          </a:bodyPr>
          <a:lstStyle/>
          <a:p>
            <a:r>
              <a:rPr lang="en-US" altLang="en-US" dirty="0">
                <a:latin typeface="Arial" panose="020B0604020202020204" pitchFamily="34" charset="0"/>
                <a:ea typeface="ＭＳ Ｐゴシック" panose="020B0600070205080204" pitchFamily="34" charset="-128"/>
              </a:rPr>
              <a:t>Financial Professional</a:t>
            </a:r>
            <a:endParaRPr lang="en-US" dirty="0"/>
          </a:p>
        </p:txBody>
      </p:sp>
      <p:sp>
        <p:nvSpPr>
          <p:cNvPr id="4" name="Rectangle 3">
            <a:extLst>
              <a:ext uri="{FF2B5EF4-FFF2-40B4-BE49-F238E27FC236}">
                <a16:creationId xmlns:a16="http://schemas.microsoft.com/office/drawing/2014/main" id="{D5D9682B-2A8F-DB46-A841-7B7556DAA973}"/>
              </a:ext>
            </a:extLst>
          </p:cNvPr>
          <p:cNvSpPr/>
          <p:nvPr/>
        </p:nvSpPr>
        <p:spPr>
          <a:xfrm>
            <a:off x="197754" y="6427430"/>
            <a:ext cx="6096000" cy="246221"/>
          </a:xfrm>
          <a:prstGeom prst="rect">
            <a:avLst/>
          </a:prstGeom>
        </p:spPr>
        <p:txBody>
          <a:bodyPr>
            <a:spAutoFit/>
          </a:bodyPr>
          <a:lstStyle/>
          <a:p>
            <a:r>
              <a:rPr lang="en-US" altLang="en-US" sz="1000" i="1" dirty="0">
                <a:solidFill>
                  <a:schemeClr val="bg2">
                    <a:lumMod val="50000"/>
                  </a:schemeClr>
                </a:solidFill>
                <a:latin typeface="Arial" panose="020B0604020202020204" pitchFamily="34" charset="0"/>
                <a:cs typeface="Arial" panose="020B0604020202020204" pitchFamily="34" charset="0"/>
              </a:rPr>
              <a:t>Source: BEI Business Owner Survey, 2019</a:t>
            </a:r>
          </a:p>
        </p:txBody>
      </p:sp>
      <p:sp>
        <p:nvSpPr>
          <p:cNvPr id="30" name="Rectangle 29">
            <a:extLst>
              <a:ext uri="{FF2B5EF4-FFF2-40B4-BE49-F238E27FC236}">
                <a16:creationId xmlns:a16="http://schemas.microsoft.com/office/drawing/2014/main" id="{C3919C0C-A7DA-5D4F-BD78-52EB1849A68A}"/>
              </a:ext>
            </a:extLst>
          </p:cNvPr>
          <p:cNvSpPr/>
          <p:nvPr/>
        </p:nvSpPr>
        <p:spPr>
          <a:xfrm>
            <a:off x="631767" y="597137"/>
            <a:ext cx="623454" cy="670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0E44E6-084E-FB4F-A13E-EB6D5091B1AA}"/>
              </a:ext>
            </a:extLst>
          </p:cNvPr>
          <p:cNvSpPr txBox="1"/>
          <p:nvPr/>
        </p:nvSpPr>
        <p:spPr>
          <a:xfrm>
            <a:off x="748156" y="66232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5</a:t>
            </a:r>
          </a:p>
        </p:txBody>
      </p:sp>
      <p:sp>
        <p:nvSpPr>
          <p:cNvPr id="32" name="Rectangle 31">
            <a:extLst>
              <a:ext uri="{FF2B5EF4-FFF2-40B4-BE49-F238E27FC236}">
                <a16:creationId xmlns:a16="http://schemas.microsoft.com/office/drawing/2014/main" id="{5A522189-35F2-AE41-9E7C-5027E46C6CDD}"/>
              </a:ext>
            </a:extLst>
          </p:cNvPr>
          <p:cNvSpPr/>
          <p:nvPr/>
        </p:nvSpPr>
        <p:spPr>
          <a:xfrm>
            <a:off x="1350819" y="686314"/>
            <a:ext cx="3725678"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REVIEW THE PLAN AT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LEAST EVERY 3 YEARS</a:t>
            </a:r>
          </a:p>
        </p:txBody>
      </p:sp>
    </p:spTree>
    <p:extLst>
      <p:ext uri="{BB962C8B-B14F-4D97-AF65-F5344CB8AC3E}">
        <p14:creationId xmlns:p14="http://schemas.microsoft.com/office/powerpoint/2010/main" val="1726273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B2F895-7133-7B4D-A701-B5571F296FB9}"/>
              </a:ext>
            </a:extLst>
          </p:cNvPr>
          <p:cNvSpPr/>
          <p:nvPr/>
        </p:nvSpPr>
        <p:spPr>
          <a:xfrm>
            <a:off x="6096000" y="1"/>
            <a:ext cx="6096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E4083E3-21B2-0D43-8DB5-E6D2E9AD02B1}"/>
              </a:ext>
            </a:extLst>
          </p:cNvPr>
          <p:cNvSpPr/>
          <p:nvPr/>
        </p:nvSpPr>
        <p:spPr>
          <a:xfrm>
            <a:off x="3810599" y="3244334"/>
            <a:ext cx="4570802" cy="369332"/>
          </a:xfrm>
          <a:prstGeom prst="rect">
            <a:avLst/>
          </a:prstGeom>
        </p:spPr>
        <p:txBody>
          <a:bodyPr wrap="none">
            <a:spAutoFit/>
          </a:bodyPr>
          <a:lstStyle/>
          <a:p>
            <a:pPr algn="ctr"/>
            <a:r>
              <a:rPr lang="en-US" b="1" dirty="0">
                <a:solidFill>
                  <a:schemeClr val="bg1"/>
                </a:solidFill>
                <a:latin typeface="Gill Sans MT" panose="020B0502020104020203" pitchFamily="34" charset="0"/>
              </a:rPr>
              <a:t>Section 1: Succession Planning Wrap-Up </a:t>
            </a:r>
          </a:p>
        </p:txBody>
      </p:sp>
      <p:sp>
        <p:nvSpPr>
          <p:cNvPr id="8" name="Rectangle 7">
            <a:extLst>
              <a:ext uri="{FF2B5EF4-FFF2-40B4-BE49-F238E27FC236}">
                <a16:creationId xmlns:a16="http://schemas.microsoft.com/office/drawing/2014/main" id="{AE743073-8CB2-2F47-922A-DD04B3ECBCD5}"/>
              </a:ext>
            </a:extLst>
          </p:cNvPr>
          <p:cNvSpPr/>
          <p:nvPr/>
        </p:nvSpPr>
        <p:spPr>
          <a:xfrm>
            <a:off x="631767" y="2228671"/>
            <a:ext cx="5464233" cy="1015663"/>
          </a:xfrm>
          <a:prstGeom prst="rect">
            <a:avLst/>
          </a:prstGeom>
        </p:spPr>
        <p:txBody>
          <a:bodyPr wrap="square">
            <a:spAutoFit/>
          </a:bodyPr>
          <a:lstStyle/>
          <a:p>
            <a:pPr>
              <a:spcBef>
                <a:spcPct val="0"/>
              </a:spcBef>
            </a:pPr>
            <a:r>
              <a:rPr lang="en-US" altLang="en-US" sz="3000" b="1" dirty="0">
                <a:solidFill>
                  <a:schemeClr val="tx2"/>
                </a:solidFill>
                <a:latin typeface="Arial" panose="020B0604020202020204" pitchFamily="34" charset="0"/>
                <a:cs typeface="Arial" panose="020B0604020202020204" pitchFamily="34" charset="0"/>
              </a:rPr>
              <a:t>Review:</a:t>
            </a:r>
            <a:endParaRPr lang="en-US" altLang="en-US" sz="3000" b="1" dirty="0">
              <a:latin typeface="Arial" panose="020B0604020202020204" pitchFamily="34" charset="0"/>
              <a:cs typeface="Arial" panose="020B0604020202020204" pitchFamily="34" charset="0"/>
            </a:endParaRPr>
          </a:p>
          <a:p>
            <a:pPr>
              <a:spcBef>
                <a:spcPct val="0"/>
              </a:spcBef>
            </a:pPr>
            <a:r>
              <a:rPr lang="en-US" altLang="en-US" sz="3000" b="1" dirty="0">
                <a:solidFill>
                  <a:schemeClr val="accent2"/>
                </a:solidFill>
                <a:latin typeface="Arial" panose="020B0604020202020204" pitchFamily="34" charset="0"/>
                <a:cs typeface="Arial" panose="020B0604020202020204" pitchFamily="34" charset="0"/>
              </a:rPr>
              <a:t>Succession Planning</a:t>
            </a:r>
          </a:p>
        </p:txBody>
      </p:sp>
      <p:sp>
        <p:nvSpPr>
          <p:cNvPr id="3" name="Rectangle 2">
            <a:extLst>
              <a:ext uri="{FF2B5EF4-FFF2-40B4-BE49-F238E27FC236}">
                <a16:creationId xmlns:a16="http://schemas.microsoft.com/office/drawing/2014/main" id="{0C994FD4-A4A9-D84D-B325-605D138B4F3E}"/>
              </a:ext>
            </a:extLst>
          </p:cNvPr>
          <p:cNvSpPr/>
          <p:nvPr/>
        </p:nvSpPr>
        <p:spPr>
          <a:xfrm>
            <a:off x="631767" y="3390402"/>
            <a:ext cx="4938302" cy="1708160"/>
          </a:xfrm>
          <a:prstGeom prst="rect">
            <a:avLst/>
          </a:prstGeom>
        </p:spPr>
        <p:txBody>
          <a:bodyPr wrap="square">
            <a:spAutoFit/>
          </a:bodyPr>
          <a:lstStyle/>
          <a:p>
            <a:pPr>
              <a:buClr>
                <a:schemeClr val="accent3"/>
              </a:buClr>
            </a:pPr>
            <a:r>
              <a:rPr lang="en-US" sz="2100" dirty="0">
                <a:latin typeface="Arial" panose="020B0604020202020204" pitchFamily="34" charset="0"/>
                <a:cs typeface="Arial" panose="020B0604020202020204" pitchFamily="34" charset="0"/>
              </a:rPr>
              <a:t>A succession plan is a </a:t>
            </a:r>
            <a:r>
              <a:rPr lang="en-US" sz="2100" b="1" dirty="0">
                <a:latin typeface="Arial" panose="020B0604020202020204" pitchFamily="34" charset="0"/>
                <a:cs typeface="Arial" panose="020B0604020202020204" pitchFamily="34" charset="0"/>
              </a:rPr>
              <a:t>written</a:t>
            </a:r>
            <a:r>
              <a:rPr lang="en-US" sz="2100" dirty="0">
                <a:latin typeface="Arial" panose="020B0604020202020204" pitchFamily="34" charset="0"/>
                <a:cs typeface="Arial" panose="020B0604020202020204" pitchFamily="34" charset="0"/>
              </a:rPr>
              <a:t> plan for the day a business owner decides to </a:t>
            </a:r>
            <a:r>
              <a:rPr lang="en-US" sz="2100" b="1" dirty="0">
                <a:latin typeface="Arial" panose="020B0604020202020204" pitchFamily="34" charset="0"/>
                <a:cs typeface="Arial" panose="020B0604020202020204" pitchFamily="34" charset="0"/>
              </a:rPr>
              <a:t>voluntarily</a:t>
            </a:r>
            <a:r>
              <a:rPr lang="en-US" sz="2100" dirty="0">
                <a:latin typeface="Arial" panose="020B0604020202020204" pitchFamily="34" charset="0"/>
                <a:cs typeface="Arial" panose="020B0604020202020204" pitchFamily="34" charset="0"/>
              </a:rPr>
              <a:t> or </a:t>
            </a:r>
            <a:r>
              <a:rPr lang="en-US" sz="2100" b="1" dirty="0">
                <a:latin typeface="Arial" panose="020B0604020202020204" pitchFamily="34" charset="0"/>
                <a:cs typeface="Arial" panose="020B0604020202020204" pitchFamily="34" charset="0"/>
              </a:rPr>
              <a:t>involuntarily</a:t>
            </a:r>
            <a:r>
              <a:rPr lang="en-US" sz="2100" dirty="0">
                <a:latin typeface="Arial" panose="020B0604020202020204" pitchFamily="34" charset="0"/>
                <a:cs typeface="Arial" panose="020B0604020202020204" pitchFamily="34" charset="0"/>
              </a:rPr>
              <a:t> step down from their leadership or ownership role in the business. </a:t>
            </a:r>
          </a:p>
        </p:txBody>
      </p:sp>
      <p:sp>
        <p:nvSpPr>
          <p:cNvPr id="9" name="Rectangle 8">
            <a:extLst>
              <a:ext uri="{FF2B5EF4-FFF2-40B4-BE49-F238E27FC236}">
                <a16:creationId xmlns:a16="http://schemas.microsoft.com/office/drawing/2014/main" id="{E23752B2-5D20-9445-80F3-FF41101AB17E}"/>
              </a:ext>
            </a:extLst>
          </p:cNvPr>
          <p:cNvSpPr/>
          <p:nvPr/>
        </p:nvSpPr>
        <p:spPr>
          <a:xfrm>
            <a:off x="6573154" y="1558529"/>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D18167-D718-7647-ACE2-87C4A3F8B4CE}"/>
              </a:ext>
            </a:extLst>
          </p:cNvPr>
          <p:cNvSpPr/>
          <p:nvPr/>
        </p:nvSpPr>
        <p:spPr>
          <a:xfrm>
            <a:off x="6556091" y="2565997"/>
            <a:ext cx="623454" cy="670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D3C417-774D-414E-949F-915C1A8B33FC}"/>
              </a:ext>
            </a:extLst>
          </p:cNvPr>
          <p:cNvSpPr/>
          <p:nvPr/>
        </p:nvSpPr>
        <p:spPr>
          <a:xfrm>
            <a:off x="6562087" y="3562169"/>
            <a:ext cx="623454" cy="67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C2EA135-71DA-AC42-9924-B53A1B654714}"/>
              </a:ext>
            </a:extLst>
          </p:cNvPr>
          <p:cNvSpPr/>
          <p:nvPr/>
        </p:nvSpPr>
        <p:spPr>
          <a:xfrm>
            <a:off x="6568527" y="4563086"/>
            <a:ext cx="623454" cy="67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46186-05AF-4E46-A5A4-D0C3A4C5BFD4}"/>
              </a:ext>
            </a:extLst>
          </p:cNvPr>
          <p:cNvSpPr/>
          <p:nvPr/>
        </p:nvSpPr>
        <p:spPr>
          <a:xfrm>
            <a:off x="6564370" y="5557783"/>
            <a:ext cx="623454" cy="670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81B533-ED6B-3D4B-B7EE-98E4B36A8423}"/>
              </a:ext>
            </a:extLst>
          </p:cNvPr>
          <p:cNvSpPr txBox="1"/>
          <p:nvPr/>
        </p:nvSpPr>
        <p:spPr>
          <a:xfrm>
            <a:off x="6682833" y="1621291"/>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17" name="TextBox 16">
            <a:extLst>
              <a:ext uri="{FF2B5EF4-FFF2-40B4-BE49-F238E27FC236}">
                <a16:creationId xmlns:a16="http://schemas.microsoft.com/office/drawing/2014/main" id="{1A99D572-3F2D-0646-92E7-79001960E018}"/>
              </a:ext>
            </a:extLst>
          </p:cNvPr>
          <p:cNvSpPr txBox="1"/>
          <p:nvPr/>
        </p:nvSpPr>
        <p:spPr>
          <a:xfrm>
            <a:off x="6679360" y="262876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4EF4C456-68EE-D74E-A1EF-395F413D70B9}"/>
              </a:ext>
            </a:extLst>
          </p:cNvPr>
          <p:cNvSpPr txBox="1"/>
          <p:nvPr/>
        </p:nvSpPr>
        <p:spPr>
          <a:xfrm>
            <a:off x="6688294" y="3617512"/>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3</a:t>
            </a:r>
          </a:p>
        </p:txBody>
      </p:sp>
      <p:sp>
        <p:nvSpPr>
          <p:cNvPr id="19" name="TextBox 18">
            <a:extLst>
              <a:ext uri="{FF2B5EF4-FFF2-40B4-BE49-F238E27FC236}">
                <a16:creationId xmlns:a16="http://schemas.microsoft.com/office/drawing/2014/main" id="{5C643A9F-4BED-A94F-ADCD-DE579EB80E8B}"/>
              </a:ext>
            </a:extLst>
          </p:cNvPr>
          <p:cNvSpPr txBox="1"/>
          <p:nvPr/>
        </p:nvSpPr>
        <p:spPr>
          <a:xfrm>
            <a:off x="6680759" y="4628269"/>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4</a:t>
            </a:r>
          </a:p>
        </p:txBody>
      </p:sp>
      <p:sp>
        <p:nvSpPr>
          <p:cNvPr id="20" name="TextBox 19">
            <a:extLst>
              <a:ext uri="{FF2B5EF4-FFF2-40B4-BE49-F238E27FC236}">
                <a16:creationId xmlns:a16="http://schemas.microsoft.com/office/drawing/2014/main" id="{001E2F28-0A9E-C54A-B5B1-6993CAE0C4A0}"/>
              </a:ext>
            </a:extLst>
          </p:cNvPr>
          <p:cNvSpPr txBox="1"/>
          <p:nvPr/>
        </p:nvSpPr>
        <p:spPr>
          <a:xfrm>
            <a:off x="6680759" y="5622966"/>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5</a:t>
            </a:r>
          </a:p>
        </p:txBody>
      </p:sp>
      <p:sp>
        <p:nvSpPr>
          <p:cNvPr id="21" name="Rectangle 20">
            <a:extLst>
              <a:ext uri="{FF2B5EF4-FFF2-40B4-BE49-F238E27FC236}">
                <a16:creationId xmlns:a16="http://schemas.microsoft.com/office/drawing/2014/main" id="{4AD2D2CF-16B6-6248-BE98-AD11550416EA}"/>
              </a:ext>
            </a:extLst>
          </p:cNvPr>
          <p:cNvSpPr/>
          <p:nvPr/>
        </p:nvSpPr>
        <p:spPr>
          <a:xfrm>
            <a:off x="7283422" y="1582997"/>
            <a:ext cx="474518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Know all the options for exiting the business </a:t>
            </a:r>
            <a:r>
              <a:rPr lang="en-US" b="1" dirty="0">
                <a:latin typeface="Arial" panose="020B0604020202020204" pitchFamily="34" charset="0"/>
                <a:cs typeface="Arial" panose="020B0604020202020204" pitchFamily="34" charset="0"/>
              </a:rPr>
              <a:t>and the ramification of each</a:t>
            </a:r>
          </a:p>
        </p:txBody>
      </p:sp>
      <p:sp>
        <p:nvSpPr>
          <p:cNvPr id="22" name="Rectangle 21">
            <a:extLst>
              <a:ext uri="{FF2B5EF4-FFF2-40B4-BE49-F238E27FC236}">
                <a16:creationId xmlns:a16="http://schemas.microsoft.com/office/drawing/2014/main" id="{23087956-3C97-8C45-BB00-95A4FF65A11A}"/>
              </a:ext>
            </a:extLst>
          </p:cNvPr>
          <p:cNvSpPr/>
          <p:nvPr/>
        </p:nvSpPr>
        <p:spPr>
          <a:xfrm>
            <a:off x="7311470" y="2583926"/>
            <a:ext cx="402856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Know the true value of the business </a:t>
            </a:r>
            <a:r>
              <a:rPr lang="en-US" b="1" dirty="0">
                <a:latin typeface="Arial" panose="020B0604020202020204" pitchFamily="34" charset="0"/>
                <a:cs typeface="Arial" panose="020B0604020202020204" pitchFamily="34" charset="0"/>
              </a:rPr>
              <a:t>and have it documented</a:t>
            </a:r>
          </a:p>
        </p:txBody>
      </p:sp>
      <p:sp>
        <p:nvSpPr>
          <p:cNvPr id="23" name="Rectangle 22">
            <a:extLst>
              <a:ext uri="{FF2B5EF4-FFF2-40B4-BE49-F238E27FC236}">
                <a16:creationId xmlns:a16="http://schemas.microsoft.com/office/drawing/2014/main" id="{5288CC1F-24BB-D240-9BF4-672A618653CB}"/>
              </a:ext>
            </a:extLst>
          </p:cNvPr>
          <p:cNvSpPr/>
          <p:nvPr/>
        </p:nvSpPr>
        <p:spPr>
          <a:xfrm>
            <a:off x="7346369" y="3586637"/>
            <a:ext cx="452685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Select and prepare the right successor </a:t>
            </a:r>
            <a:r>
              <a:rPr lang="en-US" b="1" dirty="0">
                <a:latin typeface="Arial" panose="020B0604020202020204" pitchFamily="34" charset="0"/>
                <a:cs typeface="Arial" panose="020B0604020202020204" pitchFamily="34" charset="0"/>
              </a:rPr>
              <a:t>and communicate it to everyone</a:t>
            </a:r>
          </a:p>
        </p:txBody>
      </p:sp>
      <p:sp>
        <p:nvSpPr>
          <p:cNvPr id="24" name="Rectangle 23">
            <a:extLst>
              <a:ext uri="{FF2B5EF4-FFF2-40B4-BE49-F238E27FC236}">
                <a16:creationId xmlns:a16="http://schemas.microsoft.com/office/drawing/2014/main" id="{36631082-9090-CE4D-BF73-942093061396}"/>
              </a:ext>
            </a:extLst>
          </p:cNvPr>
          <p:cNvSpPr/>
          <p:nvPr/>
        </p:nvSpPr>
        <p:spPr>
          <a:xfrm>
            <a:off x="7304213" y="4712229"/>
            <a:ext cx="425460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Put it in writing </a:t>
            </a:r>
            <a:r>
              <a:rPr lang="en-US" b="1" dirty="0">
                <a:latin typeface="Arial" panose="020B0604020202020204" pitchFamily="34" charset="0"/>
                <a:cs typeface="Arial" panose="020B0604020202020204" pitchFamily="34" charset="0"/>
              </a:rPr>
              <a:t>and fund it properly</a:t>
            </a:r>
          </a:p>
        </p:txBody>
      </p:sp>
      <p:sp>
        <p:nvSpPr>
          <p:cNvPr id="25" name="Rectangle 24">
            <a:extLst>
              <a:ext uri="{FF2B5EF4-FFF2-40B4-BE49-F238E27FC236}">
                <a16:creationId xmlns:a16="http://schemas.microsoft.com/office/drawing/2014/main" id="{6D52730B-8DBE-8A4C-BC09-0CA0B66AE3E6}"/>
              </a:ext>
            </a:extLst>
          </p:cNvPr>
          <p:cNvSpPr/>
          <p:nvPr/>
        </p:nvSpPr>
        <p:spPr>
          <a:xfrm>
            <a:off x="7311470" y="5568823"/>
            <a:ext cx="422656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Review the plan at least every 3 years </a:t>
            </a:r>
            <a:r>
              <a:rPr lang="en-US" b="1" dirty="0">
                <a:latin typeface="Arial" panose="020B0604020202020204" pitchFamily="34" charset="0"/>
                <a:cs typeface="Arial" panose="020B0604020202020204" pitchFamily="34" charset="0"/>
              </a:rPr>
              <a:t>and update as needed</a:t>
            </a:r>
          </a:p>
        </p:txBody>
      </p:sp>
      <p:sp>
        <p:nvSpPr>
          <p:cNvPr id="27" name="Rectangle 26">
            <a:extLst>
              <a:ext uri="{FF2B5EF4-FFF2-40B4-BE49-F238E27FC236}">
                <a16:creationId xmlns:a16="http://schemas.microsoft.com/office/drawing/2014/main" id="{462AF6D5-A39C-6546-A76E-BB9135370B22}"/>
              </a:ext>
            </a:extLst>
          </p:cNvPr>
          <p:cNvSpPr/>
          <p:nvPr/>
        </p:nvSpPr>
        <p:spPr>
          <a:xfrm>
            <a:off x="6527635" y="605011"/>
            <a:ext cx="5308850" cy="630942"/>
          </a:xfrm>
          <a:prstGeom prst="rect">
            <a:avLst/>
          </a:prstGeom>
        </p:spPr>
        <p:txBody>
          <a:bodyPr wrap="square">
            <a:spAutoFit/>
          </a:bodyPr>
          <a:lstStyle/>
          <a:p>
            <a:pPr>
              <a:lnSpc>
                <a:spcPts val="2100"/>
              </a:lnSpc>
              <a:buClr>
                <a:schemeClr val="accent3"/>
              </a:buClr>
            </a:pPr>
            <a:r>
              <a:rPr lang="en-US" sz="1900" b="1" dirty="0">
                <a:solidFill>
                  <a:schemeClr val="accent1"/>
                </a:solidFill>
                <a:latin typeface="Arial" panose="020B0604020202020204" pitchFamily="34" charset="0"/>
                <a:cs typeface="Arial" panose="020B0604020202020204" pitchFamily="34" charset="0"/>
              </a:rPr>
              <a:t>Remember the 5 simple steps </a:t>
            </a:r>
            <a:br>
              <a:rPr lang="en-US" sz="1900" b="1" dirty="0">
                <a:solidFill>
                  <a:schemeClr val="accent1"/>
                </a:solidFill>
                <a:latin typeface="Arial" panose="020B0604020202020204" pitchFamily="34" charset="0"/>
                <a:cs typeface="Arial" panose="020B0604020202020204" pitchFamily="34" charset="0"/>
              </a:rPr>
            </a:br>
            <a:r>
              <a:rPr lang="en-US" sz="1900" b="1" dirty="0">
                <a:solidFill>
                  <a:schemeClr val="accent1"/>
                </a:solidFill>
                <a:latin typeface="Arial" panose="020B0604020202020204" pitchFamily="34" charset="0"/>
                <a:cs typeface="Arial" panose="020B0604020202020204" pitchFamily="34" charset="0"/>
              </a:rPr>
              <a:t>of succession planning</a:t>
            </a:r>
          </a:p>
        </p:txBody>
      </p:sp>
    </p:spTree>
    <p:extLst>
      <p:ext uri="{BB962C8B-B14F-4D97-AF65-F5344CB8AC3E}">
        <p14:creationId xmlns:p14="http://schemas.microsoft.com/office/powerpoint/2010/main" val="552394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EA4C12C-F40D-4245-938B-CA95E8E11EA0}"/>
              </a:ext>
            </a:extLst>
          </p:cNvPr>
          <p:cNvSpPr txBox="1"/>
          <p:nvPr/>
        </p:nvSpPr>
        <p:spPr>
          <a:xfrm>
            <a:off x="691637" y="4886390"/>
            <a:ext cx="3479800" cy="707886"/>
          </a:xfrm>
          <a:prstGeom prst="rect">
            <a:avLst/>
          </a:prstGeom>
          <a:noFill/>
        </p:spPr>
        <p:txBody>
          <a:bodyPr wrap="square" rtlCol="0">
            <a:spAutoFit/>
          </a:bodyPr>
          <a:lstStyle/>
          <a:p>
            <a:r>
              <a:rPr lang="en-US" sz="4000" dirty="0">
                <a:solidFill>
                  <a:srgbClr val="D84800"/>
                </a:solidFill>
                <a:latin typeface="Arial" panose="020B0604020202020204" pitchFamily="34" charset="0"/>
                <a:cs typeface="Arial" panose="020B0604020202020204" pitchFamily="34" charset="0"/>
              </a:rPr>
              <a:t>Simple Steps</a:t>
            </a:r>
          </a:p>
        </p:txBody>
      </p:sp>
      <p:sp>
        <p:nvSpPr>
          <p:cNvPr id="7" name="TextBox 6">
            <a:extLst>
              <a:ext uri="{FF2B5EF4-FFF2-40B4-BE49-F238E27FC236}">
                <a16:creationId xmlns:a16="http://schemas.microsoft.com/office/drawing/2014/main" id="{C3D9980A-45C5-344A-9497-D2351FCF0F73}"/>
              </a:ext>
            </a:extLst>
          </p:cNvPr>
          <p:cNvSpPr txBox="1"/>
          <p:nvPr/>
        </p:nvSpPr>
        <p:spPr>
          <a:xfrm>
            <a:off x="711515" y="5526191"/>
            <a:ext cx="3479800" cy="415498"/>
          </a:xfrm>
          <a:prstGeom prst="rect">
            <a:avLst/>
          </a:prstGeom>
          <a:noFill/>
        </p:spPr>
        <p:txBody>
          <a:bodyPr wrap="square" rtlCol="0">
            <a:spAutoFit/>
          </a:bodyPr>
          <a:lstStyle/>
          <a:p>
            <a:r>
              <a:rPr lang="en-US" sz="2100" dirty="0">
                <a:latin typeface="Arial" panose="020B0604020202020204" pitchFamily="34" charset="0"/>
                <a:cs typeface="Arial" panose="020B0604020202020204" pitchFamily="34" charset="0"/>
              </a:rPr>
              <a:t>for Exiting Your Business</a:t>
            </a:r>
          </a:p>
        </p:txBody>
      </p:sp>
      <p:sp>
        <p:nvSpPr>
          <p:cNvPr id="8" name="TextBox 7">
            <a:extLst>
              <a:ext uri="{FF2B5EF4-FFF2-40B4-BE49-F238E27FC236}">
                <a16:creationId xmlns:a16="http://schemas.microsoft.com/office/drawing/2014/main" id="{C2EE7199-D6C2-7A4E-9CB1-132A54BEDF8D}"/>
              </a:ext>
            </a:extLst>
          </p:cNvPr>
          <p:cNvSpPr txBox="1"/>
          <p:nvPr/>
        </p:nvSpPr>
        <p:spPr>
          <a:xfrm>
            <a:off x="718141" y="6091677"/>
            <a:ext cx="34798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CHAPTER 1: SUCCESSION PLANNING</a:t>
            </a:r>
          </a:p>
        </p:txBody>
      </p:sp>
      <p:pic>
        <p:nvPicPr>
          <p:cNvPr id="11" name="Picture 10">
            <a:extLst>
              <a:ext uri="{FF2B5EF4-FFF2-40B4-BE49-F238E27FC236}">
                <a16:creationId xmlns:a16="http://schemas.microsoft.com/office/drawing/2014/main" id="{3C2C77A4-5BA4-9B46-8BC2-43823EE3A798}"/>
              </a:ext>
            </a:extLst>
          </p:cNvPr>
          <p:cNvPicPr>
            <a:picLocks noChangeAspect="1"/>
          </p:cNvPicPr>
          <p:nvPr/>
        </p:nvPicPr>
        <p:blipFill>
          <a:blip r:embed="rId3"/>
          <a:stretch>
            <a:fillRect/>
          </a:stretch>
        </p:blipFill>
        <p:spPr>
          <a:xfrm>
            <a:off x="5186197" y="0"/>
            <a:ext cx="7005803" cy="6859849"/>
          </a:xfrm>
          <a:prstGeom prst="rect">
            <a:avLst/>
          </a:prstGeom>
        </p:spPr>
      </p:pic>
      <p:sp>
        <p:nvSpPr>
          <p:cNvPr id="12" name="Rectangle 11">
            <a:extLst>
              <a:ext uri="{FF2B5EF4-FFF2-40B4-BE49-F238E27FC236}">
                <a16:creationId xmlns:a16="http://schemas.microsoft.com/office/drawing/2014/main" id="{A6C778EB-7A17-E549-B751-DF55313B3FF8}"/>
              </a:ext>
            </a:extLst>
          </p:cNvPr>
          <p:cNvSpPr/>
          <p:nvPr/>
        </p:nvSpPr>
        <p:spPr>
          <a:xfrm>
            <a:off x="631767" y="2700762"/>
            <a:ext cx="5464233" cy="1200329"/>
          </a:xfrm>
          <a:prstGeom prst="rect">
            <a:avLst/>
          </a:prstGeom>
        </p:spPr>
        <p:txBody>
          <a:bodyPr wrap="square">
            <a:spAutoFit/>
          </a:bodyPr>
          <a:lstStyle/>
          <a:p>
            <a:pPr>
              <a:spcBef>
                <a:spcPct val="0"/>
              </a:spcBef>
            </a:pPr>
            <a:r>
              <a:rPr lang="en-US" altLang="en-US" sz="3600" b="1" dirty="0">
                <a:solidFill>
                  <a:schemeClr val="accent2"/>
                </a:solidFill>
                <a:latin typeface="Arial" panose="020B0604020202020204" pitchFamily="34" charset="0"/>
                <a:cs typeface="Arial" panose="020B0604020202020204" pitchFamily="34" charset="0"/>
              </a:rPr>
              <a:t>Thank You </a:t>
            </a:r>
            <a:br>
              <a:rPr lang="en-US" altLang="en-US" sz="3600" b="1" dirty="0">
                <a:solidFill>
                  <a:schemeClr val="accent2"/>
                </a:solidFill>
                <a:latin typeface="Arial" panose="020B0604020202020204" pitchFamily="34" charset="0"/>
                <a:cs typeface="Arial" panose="020B0604020202020204" pitchFamily="34" charset="0"/>
              </a:rPr>
            </a:br>
            <a:r>
              <a:rPr lang="en-US" altLang="en-US" sz="3600" b="1" dirty="0">
                <a:solidFill>
                  <a:schemeClr val="accent2"/>
                </a:solidFill>
                <a:latin typeface="Arial" panose="020B0604020202020204" pitchFamily="34" charset="0"/>
                <a:cs typeface="Arial" panose="020B0604020202020204" pitchFamily="34" charset="0"/>
              </a:rPr>
              <a:t>for Attending!</a:t>
            </a:r>
          </a:p>
        </p:txBody>
      </p:sp>
      <p:pic>
        <p:nvPicPr>
          <p:cNvPr id="4" name="Picture 3" descr="Shape&#10;&#10;Description automatically generated with medium confidence">
            <a:extLst>
              <a:ext uri="{FF2B5EF4-FFF2-40B4-BE49-F238E27FC236}">
                <a16:creationId xmlns:a16="http://schemas.microsoft.com/office/drawing/2014/main" id="{3C3C24DD-E63E-F10D-00BA-414C08BB8D19}"/>
              </a:ext>
            </a:extLst>
          </p:cNvPr>
          <p:cNvPicPr>
            <a:picLocks noChangeAspect="1"/>
          </p:cNvPicPr>
          <p:nvPr/>
        </p:nvPicPr>
        <p:blipFill>
          <a:blip r:embed="rId4"/>
          <a:stretch>
            <a:fillRect/>
          </a:stretch>
        </p:blipFill>
        <p:spPr>
          <a:xfrm>
            <a:off x="718141" y="458546"/>
            <a:ext cx="2696929" cy="1866275"/>
          </a:xfrm>
          <a:prstGeom prst="rect">
            <a:avLst/>
          </a:prstGeom>
        </p:spPr>
      </p:pic>
    </p:spTree>
    <p:extLst>
      <p:ext uri="{BB962C8B-B14F-4D97-AF65-F5344CB8AC3E}">
        <p14:creationId xmlns:p14="http://schemas.microsoft.com/office/powerpoint/2010/main" val="320451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shape&#10;&#10;Description automatically generated">
            <a:extLst>
              <a:ext uri="{FF2B5EF4-FFF2-40B4-BE49-F238E27FC236}">
                <a16:creationId xmlns:a16="http://schemas.microsoft.com/office/drawing/2014/main" id="{4CF8DF33-62AE-E248-9BA6-24EA66A80126}"/>
              </a:ext>
            </a:extLst>
          </p:cNvPr>
          <p:cNvPicPr>
            <a:picLocks noChangeAspect="1"/>
          </p:cNvPicPr>
          <p:nvPr/>
        </p:nvPicPr>
        <p:blipFill>
          <a:blip r:embed="rId3"/>
          <a:stretch>
            <a:fillRect/>
          </a:stretch>
        </p:blipFill>
        <p:spPr>
          <a:xfrm flipH="1">
            <a:off x="0" y="-7159"/>
            <a:ext cx="12192000" cy="6872318"/>
          </a:xfrm>
          <a:prstGeom prst="rect">
            <a:avLst/>
          </a:prstGeom>
        </p:spPr>
      </p:pic>
      <p:sp>
        <p:nvSpPr>
          <p:cNvPr id="5" name="Rectangle 4">
            <a:extLst>
              <a:ext uri="{FF2B5EF4-FFF2-40B4-BE49-F238E27FC236}">
                <a16:creationId xmlns:a16="http://schemas.microsoft.com/office/drawing/2014/main" id="{C269159E-D927-4B4A-B984-01450EA6171F}"/>
              </a:ext>
            </a:extLst>
          </p:cNvPr>
          <p:cNvSpPr/>
          <p:nvPr/>
        </p:nvSpPr>
        <p:spPr>
          <a:xfrm>
            <a:off x="5567328" y="1380317"/>
            <a:ext cx="5428276" cy="147732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Why do businesses fail </a:t>
            </a:r>
            <a:br>
              <a:rPr lang="en-US" sz="3000" b="1" dirty="0">
                <a:solidFill>
                  <a:schemeClr val="accent2"/>
                </a:solidFill>
                <a:latin typeface="Arial" panose="020B0604020202020204" pitchFamily="34" charset="0"/>
                <a:cs typeface="Arial" panose="020B0604020202020204" pitchFamily="34" charset="0"/>
              </a:rPr>
            </a:br>
            <a:r>
              <a:rPr lang="en-US" sz="3000" b="1" dirty="0">
                <a:solidFill>
                  <a:schemeClr val="accent2"/>
                </a:solidFill>
                <a:latin typeface="Arial" panose="020B0604020202020204" pitchFamily="34" charset="0"/>
                <a:cs typeface="Arial" panose="020B0604020202020204" pitchFamily="34" charset="0"/>
              </a:rPr>
              <a:t>after the first generation?</a:t>
            </a:r>
          </a:p>
          <a:p>
            <a:endParaRPr lang="en-US" sz="3000" b="1" dirty="0">
              <a:solidFill>
                <a:schemeClr val="accent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C49E92E-C781-FA4A-A552-A32F9A2C16E9}"/>
              </a:ext>
            </a:extLst>
          </p:cNvPr>
          <p:cNvSpPr/>
          <p:nvPr/>
        </p:nvSpPr>
        <p:spPr>
          <a:xfrm>
            <a:off x="5567328" y="2566243"/>
            <a:ext cx="5428276" cy="1061829"/>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Few business owners have plans in place for exiting their businesses—either voluntary or involuntary.</a:t>
            </a:r>
          </a:p>
        </p:txBody>
      </p:sp>
      <p:sp>
        <p:nvSpPr>
          <p:cNvPr id="12" name="TextBox 11">
            <a:extLst>
              <a:ext uri="{FF2B5EF4-FFF2-40B4-BE49-F238E27FC236}">
                <a16:creationId xmlns:a16="http://schemas.microsoft.com/office/drawing/2014/main" id="{CA4B225F-A7C6-4C40-A680-A866D322B916}"/>
              </a:ext>
            </a:extLst>
          </p:cNvPr>
          <p:cNvSpPr txBox="1"/>
          <p:nvPr/>
        </p:nvSpPr>
        <p:spPr>
          <a:xfrm>
            <a:off x="5799421" y="4076556"/>
            <a:ext cx="2157087" cy="1077218"/>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92%</a:t>
            </a:r>
          </a:p>
          <a:p>
            <a:endParaRPr lang="en-US" sz="3200" dirty="0">
              <a:solidFill>
                <a:schemeClr val="accent2"/>
              </a:solidFill>
            </a:endParaRPr>
          </a:p>
        </p:txBody>
      </p:sp>
      <p:sp>
        <p:nvSpPr>
          <p:cNvPr id="13" name="TextBox 12">
            <a:extLst>
              <a:ext uri="{FF2B5EF4-FFF2-40B4-BE49-F238E27FC236}">
                <a16:creationId xmlns:a16="http://schemas.microsoft.com/office/drawing/2014/main" id="{7671CF1D-B0B0-0544-B01F-C800F4725B3A}"/>
              </a:ext>
            </a:extLst>
          </p:cNvPr>
          <p:cNvSpPr txBox="1"/>
          <p:nvPr/>
        </p:nvSpPr>
        <p:spPr>
          <a:xfrm>
            <a:off x="7811483" y="4076556"/>
            <a:ext cx="2157087" cy="1077218"/>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68%</a:t>
            </a:r>
          </a:p>
          <a:p>
            <a:endParaRPr lang="en-US" sz="3200" dirty="0">
              <a:solidFill>
                <a:schemeClr val="accent2"/>
              </a:solidFill>
            </a:endParaRPr>
          </a:p>
        </p:txBody>
      </p:sp>
      <p:sp>
        <p:nvSpPr>
          <p:cNvPr id="14" name="TextBox 13">
            <a:extLst>
              <a:ext uri="{FF2B5EF4-FFF2-40B4-BE49-F238E27FC236}">
                <a16:creationId xmlns:a16="http://schemas.microsoft.com/office/drawing/2014/main" id="{554350F3-17A0-3444-A2E0-CDCDD6FFCD45}"/>
              </a:ext>
            </a:extLst>
          </p:cNvPr>
          <p:cNvSpPr txBox="1"/>
          <p:nvPr/>
        </p:nvSpPr>
        <p:spPr>
          <a:xfrm>
            <a:off x="9895214" y="4076556"/>
            <a:ext cx="2157087" cy="1077218"/>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35%</a:t>
            </a:r>
          </a:p>
          <a:p>
            <a:endParaRPr lang="en-US" sz="3200" dirty="0">
              <a:solidFill>
                <a:schemeClr val="accent2"/>
              </a:solidFill>
            </a:endParaRPr>
          </a:p>
        </p:txBody>
      </p:sp>
      <p:sp>
        <p:nvSpPr>
          <p:cNvPr id="15" name="Rectangle 14">
            <a:extLst>
              <a:ext uri="{FF2B5EF4-FFF2-40B4-BE49-F238E27FC236}">
                <a16:creationId xmlns:a16="http://schemas.microsoft.com/office/drawing/2014/main" id="{C6338F63-77F7-134C-B5C5-74AD4B180FAB}"/>
              </a:ext>
            </a:extLst>
          </p:cNvPr>
          <p:cNvSpPr/>
          <p:nvPr/>
        </p:nvSpPr>
        <p:spPr>
          <a:xfrm>
            <a:off x="5322145" y="4627109"/>
            <a:ext cx="1939603" cy="492443"/>
          </a:xfrm>
          <a:prstGeom prst="rect">
            <a:avLst/>
          </a:prstGeom>
        </p:spPr>
        <p:txBody>
          <a:bodyPr wrap="square">
            <a:spAutoFit/>
          </a:bodyPr>
          <a:lstStyle/>
          <a:p>
            <a:pPr algn="ctr">
              <a:spcBef>
                <a:spcPct val="0"/>
              </a:spcBef>
            </a:pPr>
            <a:r>
              <a:rPr lang="en-US" altLang="en-US" sz="1300" dirty="0">
                <a:latin typeface="Arial" panose="020B0604020202020204" pitchFamily="34" charset="0"/>
                <a:cs typeface="Arial" panose="020B0604020202020204" pitchFamily="34" charset="0"/>
              </a:rPr>
              <a:t>Have not completed a written succession plan</a:t>
            </a:r>
          </a:p>
        </p:txBody>
      </p:sp>
      <p:sp>
        <p:nvSpPr>
          <p:cNvPr id="16" name="Rectangle 15">
            <a:extLst>
              <a:ext uri="{FF2B5EF4-FFF2-40B4-BE49-F238E27FC236}">
                <a16:creationId xmlns:a16="http://schemas.microsoft.com/office/drawing/2014/main" id="{9251F64E-44CD-3F4D-9C62-33929BFAAE75}"/>
              </a:ext>
            </a:extLst>
          </p:cNvPr>
          <p:cNvSpPr/>
          <p:nvPr/>
        </p:nvSpPr>
        <p:spPr>
          <a:xfrm>
            <a:off x="7439803" y="4633850"/>
            <a:ext cx="1763275" cy="523220"/>
          </a:xfrm>
          <a:prstGeom prst="rect">
            <a:avLst/>
          </a:prstGeom>
        </p:spPr>
        <p:txBody>
          <a:bodyPr wrap="square">
            <a:spAutoFit/>
          </a:bodyPr>
          <a:lstStyle/>
          <a:p>
            <a:pPr algn="ctr">
              <a:spcBef>
                <a:spcPct val="0"/>
              </a:spcBef>
            </a:pPr>
            <a:r>
              <a:rPr lang="en-US" altLang="en-US" sz="1400" dirty="0">
                <a:latin typeface="Arial" panose="020B0604020202020204" pitchFamily="34" charset="0"/>
                <a:cs typeface="Arial" panose="020B0604020202020204" pitchFamily="34" charset="0"/>
              </a:rPr>
              <a:t>Have no a buy-sell agreement</a:t>
            </a:r>
          </a:p>
        </p:txBody>
      </p:sp>
      <p:sp>
        <p:nvSpPr>
          <p:cNvPr id="17" name="Rectangle 16">
            <a:extLst>
              <a:ext uri="{FF2B5EF4-FFF2-40B4-BE49-F238E27FC236}">
                <a16:creationId xmlns:a16="http://schemas.microsoft.com/office/drawing/2014/main" id="{5BE80D18-ED96-E243-BB8A-DBECE0875BC6}"/>
              </a:ext>
            </a:extLst>
          </p:cNvPr>
          <p:cNvSpPr/>
          <p:nvPr/>
        </p:nvSpPr>
        <p:spPr>
          <a:xfrm>
            <a:off x="9452869" y="4633850"/>
            <a:ext cx="1930748" cy="523220"/>
          </a:xfrm>
          <a:prstGeom prst="rect">
            <a:avLst/>
          </a:prstGeom>
        </p:spPr>
        <p:txBody>
          <a:bodyPr wrap="square">
            <a:spAutoFit/>
          </a:bodyPr>
          <a:lstStyle/>
          <a:p>
            <a:pPr algn="ctr">
              <a:spcBef>
                <a:spcPct val="0"/>
              </a:spcBef>
            </a:pPr>
            <a:r>
              <a:rPr lang="en-US" altLang="en-US" sz="1400" dirty="0">
                <a:latin typeface="Arial" panose="020B0604020202020204" pitchFamily="34" charset="0"/>
                <a:cs typeface="Arial" panose="020B0604020202020204" pitchFamily="34" charset="0"/>
              </a:rPr>
              <a:t>Have begun drafting a succession plan</a:t>
            </a:r>
          </a:p>
        </p:txBody>
      </p:sp>
      <p:sp>
        <p:nvSpPr>
          <p:cNvPr id="2" name="Rectangle 1">
            <a:extLst>
              <a:ext uri="{FF2B5EF4-FFF2-40B4-BE49-F238E27FC236}">
                <a16:creationId xmlns:a16="http://schemas.microsoft.com/office/drawing/2014/main" id="{C5630308-4262-1C47-8CAF-7BF9D588C8B2}"/>
              </a:ext>
            </a:extLst>
          </p:cNvPr>
          <p:cNvSpPr/>
          <p:nvPr/>
        </p:nvSpPr>
        <p:spPr>
          <a:xfrm>
            <a:off x="5567328" y="6366188"/>
            <a:ext cx="6096000" cy="246221"/>
          </a:xfrm>
          <a:prstGeom prst="rect">
            <a:avLst/>
          </a:prstGeom>
        </p:spPr>
        <p:txBody>
          <a:bodyPr>
            <a:spAutoFit/>
          </a:bodyPr>
          <a:lstStyle/>
          <a:p>
            <a:pPr>
              <a:spcBef>
                <a:spcPct val="0"/>
              </a:spcBef>
            </a:pPr>
            <a:r>
              <a:rPr lang="en-US" alt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 2022</a:t>
            </a:r>
          </a:p>
        </p:txBody>
      </p:sp>
    </p:spTree>
    <p:extLst>
      <p:ext uri="{BB962C8B-B14F-4D97-AF65-F5344CB8AC3E}">
        <p14:creationId xmlns:p14="http://schemas.microsoft.com/office/powerpoint/2010/main" val="142571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B3B4-95B3-1645-B0F2-461F9A7A5CE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69159E-D927-4B4A-B984-01450EA6171F}"/>
              </a:ext>
            </a:extLst>
          </p:cNvPr>
          <p:cNvSpPr/>
          <p:nvPr/>
        </p:nvSpPr>
        <p:spPr>
          <a:xfrm>
            <a:off x="667724" y="2725412"/>
            <a:ext cx="5428276" cy="55399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Common Barriers</a:t>
            </a:r>
          </a:p>
        </p:txBody>
      </p:sp>
      <p:sp>
        <p:nvSpPr>
          <p:cNvPr id="6" name="Rectangle 5">
            <a:extLst>
              <a:ext uri="{FF2B5EF4-FFF2-40B4-BE49-F238E27FC236}">
                <a16:creationId xmlns:a16="http://schemas.microsoft.com/office/drawing/2014/main" id="{CC49E92E-C781-FA4A-A552-A32F9A2C16E9}"/>
              </a:ext>
            </a:extLst>
          </p:cNvPr>
          <p:cNvSpPr/>
          <p:nvPr/>
        </p:nvSpPr>
        <p:spPr>
          <a:xfrm>
            <a:off x="667724" y="3299048"/>
            <a:ext cx="4698930"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Why do business owners not have these plans in place?</a:t>
            </a:r>
          </a:p>
        </p:txBody>
      </p:sp>
      <p:sp>
        <p:nvSpPr>
          <p:cNvPr id="19" name="Rectangle 18">
            <a:extLst>
              <a:ext uri="{FF2B5EF4-FFF2-40B4-BE49-F238E27FC236}">
                <a16:creationId xmlns:a16="http://schemas.microsoft.com/office/drawing/2014/main" id="{889A3BED-CABA-6D48-B756-11A6CDC2A72B}"/>
              </a:ext>
            </a:extLst>
          </p:cNvPr>
          <p:cNvSpPr/>
          <p:nvPr/>
        </p:nvSpPr>
        <p:spPr>
          <a:xfrm>
            <a:off x="6096002" y="616502"/>
            <a:ext cx="6095998"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“I don’t feel like I need to think about </a:t>
            </a:r>
          </a:p>
          <a:p>
            <a:pPr algn="ctr"/>
            <a:r>
              <a:rPr lang="en-US" dirty="0">
                <a:latin typeface="Arial" panose="020B0604020202020204" pitchFamily="34" charset="0"/>
                <a:cs typeface="Arial" panose="020B0604020202020204" pitchFamily="34" charset="0"/>
              </a:rPr>
              <a:t>these issues yet.”</a:t>
            </a:r>
          </a:p>
        </p:txBody>
      </p:sp>
      <p:sp>
        <p:nvSpPr>
          <p:cNvPr id="21" name="Rectangle 20">
            <a:extLst>
              <a:ext uri="{FF2B5EF4-FFF2-40B4-BE49-F238E27FC236}">
                <a16:creationId xmlns:a16="http://schemas.microsoft.com/office/drawing/2014/main" id="{14468407-E694-8148-909E-A0A2882B3630}"/>
              </a:ext>
            </a:extLst>
          </p:cNvPr>
          <p:cNvSpPr/>
          <p:nvPr/>
        </p:nvSpPr>
        <p:spPr>
          <a:xfrm>
            <a:off x="6096002" y="2026406"/>
            <a:ext cx="6095998"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“I am too busy with the day-to-day management </a:t>
            </a:r>
          </a:p>
          <a:p>
            <a:pPr algn="ctr"/>
            <a:r>
              <a:rPr lang="en-US" dirty="0">
                <a:latin typeface="Arial" panose="020B0604020202020204" pitchFamily="34" charset="0"/>
                <a:cs typeface="Arial" panose="020B0604020202020204" pitchFamily="34" charset="0"/>
              </a:rPr>
              <a:t>of the business, I don’t have time.”</a:t>
            </a:r>
          </a:p>
        </p:txBody>
      </p:sp>
      <p:sp>
        <p:nvSpPr>
          <p:cNvPr id="23" name="Rectangle 22">
            <a:extLst>
              <a:ext uri="{FF2B5EF4-FFF2-40B4-BE49-F238E27FC236}">
                <a16:creationId xmlns:a16="http://schemas.microsoft.com/office/drawing/2014/main" id="{F00DBDE2-68F1-384D-8F69-110F71B0EB6F}"/>
              </a:ext>
            </a:extLst>
          </p:cNvPr>
          <p:cNvSpPr/>
          <p:nvPr/>
        </p:nvSpPr>
        <p:spPr>
          <a:xfrm>
            <a:off x="6096001" y="3340071"/>
            <a:ext cx="6095998"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“I don’t have extra money to put towards </a:t>
            </a:r>
          </a:p>
          <a:p>
            <a:pPr algn="ctr"/>
            <a:r>
              <a:rPr lang="en-US" dirty="0">
                <a:latin typeface="Arial" panose="020B0604020202020204" pitchFamily="34" charset="0"/>
                <a:cs typeface="Arial" panose="020B0604020202020204" pitchFamily="34" charset="0"/>
              </a:rPr>
              <a:t>addressing these issues.”</a:t>
            </a:r>
          </a:p>
        </p:txBody>
      </p:sp>
      <p:sp>
        <p:nvSpPr>
          <p:cNvPr id="25" name="Rectangle 24">
            <a:extLst>
              <a:ext uri="{FF2B5EF4-FFF2-40B4-BE49-F238E27FC236}">
                <a16:creationId xmlns:a16="http://schemas.microsoft.com/office/drawing/2014/main" id="{F4F47C48-F325-B146-B8F9-BD359921BB6D}"/>
              </a:ext>
            </a:extLst>
          </p:cNvPr>
          <p:cNvSpPr/>
          <p:nvPr/>
        </p:nvSpPr>
        <p:spPr>
          <a:xfrm>
            <a:off x="6096002" y="4674993"/>
            <a:ext cx="6095998"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“I would not know where to go for help.”</a:t>
            </a:r>
          </a:p>
        </p:txBody>
      </p:sp>
      <p:sp>
        <p:nvSpPr>
          <p:cNvPr id="27" name="Rectangle 26">
            <a:extLst>
              <a:ext uri="{FF2B5EF4-FFF2-40B4-BE49-F238E27FC236}">
                <a16:creationId xmlns:a16="http://schemas.microsoft.com/office/drawing/2014/main" id="{D185CF19-38B9-9846-84A3-130E10AAF369}"/>
              </a:ext>
            </a:extLst>
          </p:cNvPr>
          <p:cNvSpPr/>
          <p:nvPr/>
        </p:nvSpPr>
        <p:spPr>
          <a:xfrm>
            <a:off x="6096002" y="5736923"/>
            <a:ext cx="6095998"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“It is an uncomfortable conversation with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my family/business partner.”</a:t>
            </a:r>
          </a:p>
        </p:txBody>
      </p:sp>
      <p:sp>
        <p:nvSpPr>
          <p:cNvPr id="4" name="Rectangle 3">
            <a:extLst>
              <a:ext uri="{FF2B5EF4-FFF2-40B4-BE49-F238E27FC236}">
                <a16:creationId xmlns:a16="http://schemas.microsoft.com/office/drawing/2014/main" id="{6A9B1505-9C7D-114F-AB54-03DB0F42D059}"/>
              </a:ext>
            </a:extLst>
          </p:cNvPr>
          <p:cNvSpPr/>
          <p:nvPr/>
        </p:nvSpPr>
        <p:spPr>
          <a:xfrm>
            <a:off x="239707" y="6407036"/>
            <a:ext cx="4896340" cy="292388"/>
          </a:xfrm>
          <a:prstGeom prst="rect">
            <a:avLst/>
          </a:prstGeom>
        </p:spPr>
        <p:txBody>
          <a:bodyPr wrap="none">
            <a:spAutoFit/>
          </a:bodyPr>
          <a:lstStyle/>
          <a:p>
            <a:r>
              <a:rPr 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 2018</a:t>
            </a:r>
          </a:p>
        </p:txBody>
      </p:sp>
      <p:sp>
        <p:nvSpPr>
          <p:cNvPr id="7" name="Rectangle 6">
            <a:extLst>
              <a:ext uri="{FF2B5EF4-FFF2-40B4-BE49-F238E27FC236}">
                <a16:creationId xmlns:a16="http://schemas.microsoft.com/office/drawing/2014/main" id="{CD81B6A7-E460-AC41-816F-7ACEC2FDF8BB}"/>
              </a:ext>
            </a:extLst>
          </p:cNvPr>
          <p:cNvSpPr/>
          <p:nvPr/>
        </p:nvSpPr>
        <p:spPr>
          <a:xfrm>
            <a:off x="9020013" y="1480920"/>
            <a:ext cx="264849" cy="22427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BA9D61-50F1-2641-A888-D68533E02D9A}"/>
              </a:ext>
            </a:extLst>
          </p:cNvPr>
          <p:cNvSpPr/>
          <p:nvPr/>
        </p:nvSpPr>
        <p:spPr>
          <a:xfrm>
            <a:off x="9020013" y="2918377"/>
            <a:ext cx="264849" cy="22427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B6DC4A7-1B97-8846-8846-C9A97594DA51}"/>
              </a:ext>
            </a:extLst>
          </p:cNvPr>
          <p:cNvSpPr/>
          <p:nvPr/>
        </p:nvSpPr>
        <p:spPr>
          <a:xfrm>
            <a:off x="9020013" y="4220234"/>
            <a:ext cx="264849" cy="22427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747356-65B5-024B-9FFF-6672CAEF3AD8}"/>
              </a:ext>
            </a:extLst>
          </p:cNvPr>
          <p:cNvSpPr/>
          <p:nvPr/>
        </p:nvSpPr>
        <p:spPr>
          <a:xfrm>
            <a:off x="9020013" y="5290043"/>
            <a:ext cx="264849" cy="22427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022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07DD8-F9A5-9F42-ACA4-DA6FF048C52E}"/>
              </a:ext>
            </a:extLst>
          </p:cNvPr>
          <p:cNvSpPr/>
          <p:nvPr/>
        </p:nvSpPr>
        <p:spPr>
          <a:xfrm>
            <a:off x="631147" y="1974921"/>
            <a:ext cx="6922039" cy="738664"/>
          </a:xfrm>
          <a:prstGeom prst="rect">
            <a:avLst/>
          </a:prstGeom>
        </p:spPr>
        <p:txBody>
          <a:bodyPr wrap="square">
            <a:spAutoFit/>
          </a:bodyPr>
          <a:lstStyle/>
          <a:p>
            <a:pPr>
              <a:spcBef>
                <a:spcPct val="0"/>
              </a:spcBef>
            </a:pPr>
            <a:r>
              <a:rPr lang="en-US" altLang="en-US" sz="2100" dirty="0">
                <a:latin typeface="Arial" panose="020B0604020202020204" pitchFamily="34" charset="0"/>
                <a:ea typeface="ＭＳ Ｐゴシック" panose="020B0600070205080204" pitchFamily="34" charset="-128"/>
              </a:rPr>
              <a:t>Effective business planning is critical to ensure a seamless transfer of the business when the time comes</a:t>
            </a:r>
            <a:endParaRPr lang="en-US" altLang="en-US" sz="21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1E0BB76-5B16-9F40-818A-07B1D54AB31A}"/>
              </a:ext>
            </a:extLst>
          </p:cNvPr>
          <p:cNvSpPr/>
          <p:nvPr/>
        </p:nvSpPr>
        <p:spPr>
          <a:xfrm>
            <a:off x="631148" y="840289"/>
            <a:ext cx="6742418" cy="1015663"/>
          </a:xfrm>
          <a:prstGeom prst="rect">
            <a:avLst/>
          </a:prstGeom>
        </p:spPr>
        <p:txBody>
          <a:bodyPr wrap="square">
            <a:spAutoFit/>
          </a:bodyPr>
          <a:lstStyle/>
          <a:p>
            <a:pPr>
              <a:spcBef>
                <a:spcPct val="0"/>
              </a:spcBef>
            </a:pPr>
            <a:r>
              <a:rPr lang="en-US" altLang="en-US" sz="3000" b="1" dirty="0">
                <a:solidFill>
                  <a:schemeClr val="accent2"/>
                </a:solidFill>
                <a:latin typeface="Arial" panose="020B0604020202020204" pitchFamily="34" charset="0"/>
                <a:cs typeface="Arial" panose="020B0604020202020204" pitchFamily="34" charset="0"/>
              </a:rPr>
              <a:t>The process has begun for some, but few have seen it through.</a:t>
            </a:r>
          </a:p>
        </p:txBody>
      </p:sp>
      <p:grpSp>
        <p:nvGrpSpPr>
          <p:cNvPr id="26" name="Group 25">
            <a:extLst>
              <a:ext uri="{FF2B5EF4-FFF2-40B4-BE49-F238E27FC236}">
                <a16:creationId xmlns:a16="http://schemas.microsoft.com/office/drawing/2014/main" id="{93E974B8-2A6A-9C41-9733-9221B20E4A34}"/>
              </a:ext>
            </a:extLst>
          </p:cNvPr>
          <p:cNvGrpSpPr/>
          <p:nvPr/>
        </p:nvGrpSpPr>
        <p:grpSpPr>
          <a:xfrm>
            <a:off x="767336" y="3243564"/>
            <a:ext cx="1692260" cy="1661209"/>
            <a:chOff x="631148" y="3386944"/>
            <a:chExt cx="1692260" cy="1661209"/>
          </a:xfrm>
        </p:grpSpPr>
        <p:pic>
          <p:nvPicPr>
            <p:cNvPr id="8" name="Picture 7">
              <a:extLst>
                <a:ext uri="{FF2B5EF4-FFF2-40B4-BE49-F238E27FC236}">
                  <a16:creationId xmlns:a16="http://schemas.microsoft.com/office/drawing/2014/main" id="{3533B42B-30EE-E045-9979-91DFFEC2F6B4}"/>
                </a:ext>
              </a:extLst>
            </p:cNvPr>
            <p:cNvPicPr>
              <a:picLocks noChangeAspect="1"/>
            </p:cNvPicPr>
            <p:nvPr/>
          </p:nvPicPr>
          <p:blipFill>
            <a:blip r:embed="rId3"/>
            <a:stretch>
              <a:fillRect/>
            </a:stretch>
          </p:blipFill>
          <p:spPr>
            <a:xfrm>
              <a:off x="631148" y="3386944"/>
              <a:ext cx="1692260" cy="1661209"/>
            </a:xfrm>
            <a:prstGeom prst="rect">
              <a:avLst/>
            </a:prstGeom>
          </p:spPr>
        </p:pic>
        <p:sp>
          <p:nvSpPr>
            <p:cNvPr id="15" name="Oval 14">
              <a:extLst>
                <a:ext uri="{FF2B5EF4-FFF2-40B4-BE49-F238E27FC236}">
                  <a16:creationId xmlns:a16="http://schemas.microsoft.com/office/drawing/2014/main" id="{6070E592-C260-784E-96A7-882D30F915AB}"/>
                </a:ext>
              </a:extLst>
            </p:cNvPr>
            <p:cNvSpPr/>
            <p:nvPr/>
          </p:nvSpPr>
          <p:spPr>
            <a:xfrm>
              <a:off x="793959" y="3534229"/>
              <a:ext cx="1366638" cy="1366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59680198-4874-BB45-A84D-B32F9DBE2C84}"/>
              </a:ext>
            </a:extLst>
          </p:cNvPr>
          <p:cNvGrpSpPr/>
          <p:nvPr/>
        </p:nvGrpSpPr>
        <p:grpSpPr>
          <a:xfrm>
            <a:off x="2557227" y="3243564"/>
            <a:ext cx="1692260" cy="1661209"/>
            <a:chOff x="631148" y="3386944"/>
            <a:chExt cx="1692260" cy="1661209"/>
          </a:xfrm>
        </p:grpSpPr>
        <p:pic>
          <p:nvPicPr>
            <p:cNvPr id="28" name="Picture 27">
              <a:extLst>
                <a:ext uri="{FF2B5EF4-FFF2-40B4-BE49-F238E27FC236}">
                  <a16:creationId xmlns:a16="http://schemas.microsoft.com/office/drawing/2014/main" id="{94A2AA3F-B83F-B74C-B471-5F880CF6E752}"/>
                </a:ext>
              </a:extLst>
            </p:cNvPr>
            <p:cNvPicPr>
              <a:picLocks noChangeAspect="1"/>
            </p:cNvPicPr>
            <p:nvPr/>
          </p:nvPicPr>
          <p:blipFill>
            <a:blip r:embed="rId3"/>
            <a:stretch>
              <a:fillRect/>
            </a:stretch>
          </p:blipFill>
          <p:spPr>
            <a:xfrm>
              <a:off x="631148" y="3386944"/>
              <a:ext cx="1692260" cy="1661209"/>
            </a:xfrm>
            <a:prstGeom prst="rect">
              <a:avLst/>
            </a:prstGeom>
          </p:spPr>
        </p:pic>
        <p:sp>
          <p:nvSpPr>
            <p:cNvPr id="29" name="Oval 28">
              <a:extLst>
                <a:ext uri="{FF2B5EF4-FFF2-40B4-BE49-F238E27FC236}">
                  <a16:creationId xmlns:a16="http://schemas.microsoft.com/office/drawing/2014/main" id="{1C07E98B-32B8-8F49-B113-1FDE6BAE84DF}"/>
                </a:ext>
              </a:extLst>
            </p:cNvPr>
            <p:cNvSpPr/>
            <p:nvPr/>
          </p:nvSpPr>
          <p:spPr>
            <a:xfrm>
              <a:off x="793959" y="3534229"/>
              <a:ext cx="1366638" cy="1366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3D50DF7-DF91-CF4E-B39E-B99F5272D92B}"/>
              </a:ext>
            </a:extLst>
          </p:cNvPr>
          <p:cNvGrpSpPr/>
          <p:nvPr/>
        </p:nvGrpSpPr>
        <p:grpSpPr>
          <a:xfrm>
            <a:off x="4347118" y="3243564"/>
            <a:ext cx="1692260" cy="1661209"/>
            <a:chOff x="631148" y="3386944"/>
            <a:chExt cx="1692260" cy="1661209"/>
          </a:xfrm>
        </p:grpSpPr>
        <p:pic>
          <p:nvPicPr>
            <p:cNvPr id="31" name="Picture 30">
              <a:extLst>
                <a:ext uri="{FF2B5EF4-FFF2-40B4-BE49-F238E27FC236}">
                  <a16:creationId xmlns:a16="http://schemas.microsoft.com/office/drawing/2014/main" id="{DE84CF5B-EC2A-734C-B653-E8AD32F6D5CF}"/>
                </a:ext>
              </a:extLst>
            </p:cNvPr>
            <p:cNvPicPr>
              <a:picLocks noChangeAspect="1"/>
            </p:cNvPicPr>
            <p:nvPr/>
          </p:nvPicPr>
          <p:blipFill>
            <a:blip r:embed="rId3"/>
            <a:stretch>
              <a:fillRect/>
            </a:stretch>
          </p:blipFill>
          <p:spPr>
            <a:xfrm>
              <a:off x="631148" y="3386944"/>
              <a:ext cx="1692260" cy="1661209"/>
            </a:xfrm>
            <a:prstGeom prst="rect">
              <a:avLst/>
            </a:prstGeom>
          </p:spPr>
        </p:pic>
        <p:sp>
          <p:nvSpPr>
            <p:cNvPr id="32" name="Oval 31">
              <a:extLst>
                <a:ext uri="{FF2B5EF4-FFF2-40B4-BE49-F238E27FC236}">
                  <a16:creationId xmlns:a16="http://schemas.microsoft.com/office/drawing/2014/main" id="{1012F2E4-1AB0-A540-88C9-CA0C757D963E}"/>
                </a:ext>
              </a:extLst>
            </p:cNvPr>
            <p:cNvSpPr/>
            <p:nvPr/>
          </p:nvSpPr>
          <p:spPr>
            <a:xfrm>
              <a:off x="793959" y="3534229"/>
              <a:ext cx="1366638" cy="1366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0D33174-4FE5-C94B-86DF-80C79511D609}"/>
              </a:ext>
            </a:extLst>
          </p:cNvPr>
          <p:cNvGrpSpPr/>
          <p:nvPr/>
        </p:nvGrpSpPr>
        <p:grpSpPr>
          <a:xfrm>
            <a:off x="6137009" y="3243564"/>
            <a:ext cx="1692260" cy="1661209"/>
            <a:chOff x="631148" y="3386944"/>
            <a:chExt cx="1692260" cy="1661209"/>
          </a:xfrm>
        </p:grpSpPr>
        <p:pic>
          <p:nvPicPr>
            <p:cNvPr id="34" name="Picture 33">
              <a:extLst>
                <a:ext uri="{FF2B5EF4-FFF2-40B4-BE49-F238E27FC236}">
                  <a16:creationId xmlns:a16="http://schemas.microsoft.com/office/drawing/2014/main" id="{FE99BC4A-2B93-864F-8531-8E3655DAE82D}"/>
                </a:ext>
              </a:extLst>
            </p:cNvPr>
            <p:cNvPicPr>
              <a:picLocks noChangeAspect="1"/>
            </p:cNvPicPr>
            <p:nvPr/>
          </p:nvPicPr>
          <p:blipFill>
            <a:blip r:embed="rId3"/>
            <a:stretch>
              <a:fillRect/>
            </a:stretch>
          </p:blipFill>
          <p:spPr>
            <a:xfrm>
              <a:off x="631148" y="3386944"/>
              <a:ext cx="1692260" cy="1661209"/>
            </a:xfrm>
            <a:prstGeom prst="rect">
              <a:avLst/>
            </a:prstGeom>
          </p:spPr>
        </p:pic>
        <p:sp>
          <p:nvSpPr>
            <p:cNvPr id="35" name="Oval 34">
              <a:extLst>
                <a:ext uri="{FF2B5EF4-FFF2-40B4-BE49-F238E27FC236}">
                  <a16:creationId xmlns:a16="http://schemas.microsoft.com/office/drawing/2014/main" id="{7C76E0D7-C3FC-3B44-8EC2-B693C03E0DFA}"/>
                </a:ext>
              </a:extLst>
            </p:cNvPr>
            <p:cNvSpPr/>
            <p:nvPr/>
          </p:nvSpPr>
          <p:spPr>
            <a:xfrm>
              <a:off x="793959" y="3534229"/>
              <a:ext cx="1366638" cy="1366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402982-082B-0046-946E-AC1D683E69BE}"/>
              </a:ext>
            </a:extLst>
          </p:cNvPr>
          <p:cNvGrpSpPr/>
          <p:nvPr/>
        </p:nvGrpSpPr>
        <p:grpSpPr>
          <a:xfrm>
            <a:off x="9716791" y="3243562"/>
            <a:ext cx="1692260" cy="1661209"/>
            <a:chOff x="631148" y="3386944"/>
            <a:chExt cx="1692260" cy="1661209"/>
          </a:xfrm>
        </p:grpSpPr>
        <p:pic>
          <p:nvPicPr>
            <p:cNvPr id="40" name="Picture 39">
              <a:extLst>
                <a:ext uri="{FF2B5EF4-FFF2-40B4-BE49-F238E27FC236}">
                  <a16:creationId xmlns:a16="http://schemas.microsoft.com/office/drawing/2014/main" id="{B3A851AE-FBFD-174E-AE9E-677277256C0F}"/>
                </a:ext>
              </a:extLst>
            </p:cNvPr>
            <p:cNvPicPr>
              <a:picLocks noChangeAspect="1"/>
            </p:cNvPicPr>
            <p:nvPr/>
          </p:nvPicPr>
          <p:blipFill>
            <a:blip r:embed="rId3"/>
            <a:stretch>
              <a:fillRect/>
            </a:stretch>
          </p:blipFill>
          <p:spPr>
            <a:xfrm>
              <a:off x="631148" y="3386944"/>
              <a:ext cx="1692260" cy="1661209"/>
            </a:xfrm>
            <a:prstGeom prst="rect">
              <a:avLst/>
            </a:prstGeom>
          </p:spPr>
        </p:pic>
        <p:sp>
          <p:nvSpPr>
            <p:cNvPr id="41" name="Oval 40">
              <a:extLst>
                <a:ext uri="{FF2B5EF4-FFF2-40B4-BE49-F238E27FC236}">
                  <a16:creationId xmlns:a16="http://schemas.microsoft.com/office/drawing/2014/main" id="{04DDD377-8FFF-8449-96E3-C2AD2AAB903D}"/>
                </a:ext>
              </a:extLst>
            </p:cNvPr>
            <p:cNvSpPr/>
            <p:nvPr/>
          </p:nvSpPr>
          <p:spPr>
            <a:xfrm>
              <a:off x="793959" y="3534229"/>
              <a:ext cx="1366638" cy="1366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ED6152A9-61EB-F144-8305-2A48684F7B90}"/>
              </a:ext>
            </a:extLst>
          </p:cNvPr>
          <p:cNvGrpSpPr/>
          <p:nvPr/>
        </p:nvGrpSpPr>
        <p:grpSpPr>
          <a:xfrm>
            <a:off x="7926900" y="3243563"/>
            <a:ext cx="1692260" cy="1661209"/>
            <a:chOff x="631148" y="3386944"/>
            <a:chExt cx="1692260" cy="1661209"/>
          </a:xfrm>
        </p:grpSpPr>
        <p:pic>
          <p:nvPicPr>
            <p:cNvPr id="43" name="Picture 42">
              <a:extLst>
                <a:ext uri="{FF2B5EF4-FFF2-40B4-BE49-F238E27FC236}">
                  <a16:creationId xmlns:a16="http://schemas.microsoft.com/office/drawing/2014/main" id="{84A0B673-A918-6541-A0C5-53D6557AC0B1}"/>
                </a:ext>
              </a:extLst>
            </p:cNvPr>
            <p:cNvPicPr>
              <a:picLocks noChangeAspect="1"/>
            </p:cNvPicPr>
            <p:nvPr/>
          </p:nvPicPr>
          <p:blipFill>
            <a:blip r:embed="rId3"/>
            <a:stretch>
              <a:fillRect/>
            </a:stretch>
          </p:blipFill>
          <p:spPr>
            <a:xfrm>
              <a:off x="631148" y="3386944"/>
              <a:ext cx="1692260" cy="1661209"/>
            </a:xfrm>
            <a:prstGeom prst="rect">
              <a:avLst/>
            </a:prstGeom>
          </p:spPr>
        </p:pic>
        <p:sp>
          <p:nvSpPr>
            <p:cNvPr id="44" name="Oval 43">
              <a:extLst>
                <a:ext uri="{FF2B5EF4-FFF2-40B4-BE49-F238E27FC236}">
                  <a16:creationId xmlns:a16="http://schemas.microsoft.com/office/drawing/2014/main" id="{7C4B7525-1001-9144-A127-A01073ACF9B2}"/>
                </a:ext>
              </a:extLst>
            </p:cNvPr>
            <p:cNvSpPr/>
            <p:nvPr/>
          </p:nvSpPr>
          <p:spPr>
            <a:xfrm>
              <a:off x="793959" y="3534229"/>
              <a:ext cx="1366638" cy="13666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55AA6B99-7A94-A247-AD18-37CEB9CE80F5}"/>
              </a:ext>
            </a:extLst>
          </p:cNvPr>
          <p:cNvSpPr/>
          <p:nvPr/>
        </p:nvSpPr>
        <p:spPr>
          <a:xfrm>
            <a:off x="1116939" y="3797167"/>
            <a:ext cx="1087551" cy="553998"/>
          </a:xfrm>
          <a:prstGeom prst="rect">
            <a:avLst/>
          </a:prstGeom>
        </p:spPr>
        <p:txBody>
          <a:bodyPr wrap="square">
            <a:spAutoFit/>
          </a:bodyPr>
          <a:lstStyle/>
          <a:p>
            <a:pPr algn="ctr"/>
            <a:r>
              <a:rPr lang="en-US" sz="3000" b="1" dirty="0">
                <a:solidFill>
                  <a:schemeClr val="accent1"/>
                </a:solidFill>
                <a:latin typeface="Arial" panose="020B0604020202020204" pitchFamily="34" charset="0"/>
                <a:cs typeface="Arial" panose="020B0604020202020204" pitchFamily="34" charset="0"/>
              </a:rPr>
              <a:t>50%</a:t>
            </a:r>
          </a:p>
        </p:txBody>
      </p:sp>
      <p:sp>
        <p:nvSpPr>
          <p:cNvPr id="46" name="Rectangle 45">
            <a:extLst>
              <a:ext uri="{FF2B5EF4-FFF2-40B4-BE49-F238E27FC236}">
                <a16:creationId xmlns:a16="http://schemas.microsoft.com/office/drawing/2014/main" id="{4D9767CE-562B-B941-8211-D93154AF7CEB}"/>
              </a:ext>
            </a:extLst>
          </p:cNvPr>
          <p:cNvSpPr/>
          <p:nvPr/>
        </p:nvSpPr>
        <p:spPr>
          <a:xfrm>
            <a:off x="2866400" y="3797167"/>
            <a:ext cx="1087551" cy="553998"/>
          </a:xfrm>
          <a:prstGeom prst="rect">
            <a:avLst/>
          </a:prstGeom>
        </p:spPr>
        <p:txBody>
          <a:bodyPr wrap="square">
            <a:spAutoFit/>
          </a:bodyPr>
          <a:lstStyle/>
          <a:p>
            <a:pPr algn="ctr"/>
            <a:r>
              <a:rPr lang="en-US" sz="3000" b="1" dirty="0">
                <a:solidFill>
                  <a:schemeClr val="accent1"/>
                </a:solidFill>
                <a:latin typeface="Arial" panose="020B0604020202020204" pitchFamily="34" charset="0"/>
                <a:cs typeface="Arial" panose="020B0604020202020204" pitchFamily="34" charset="0"/>
              </a:rPr>
              <a:t>42%</a:t>
            </a:r>
          </a:p>
        </p:txBody>
      </p:sp>
      <p:sp>
        <p:nvSpPr>
          <p:cNvPr id="47" name="Rectangle 46">
            <a:extLst>
              <a:ext uri="{FF2B5EF4-FFF2-40B4-BE49-F238E27FC236}">
                <a16:creationId xmlns:a16="http://schemas.microsoft.com/office/drawing/2014/main" id="{61AEFE91-0DBF-D946-8E1D-DDF7F182B356}"/>
              </a:ext>
            </a:extLst>
          </p:cNvPr>
          <p:cNvSpPr/>
          <p:nvPr/>
        </p:nvSpPr>
        <p:spPr>
          <a:xfrm>
            <a:off x="4656290" y="3797167"/>
            <a:ext cx="1087551" cy="553998"/>
          </a:xfrm>
          <a:prstGeom prst="rect">
            <a:avLst/>
          </a:prstGeom>
        </p:spPr>
        <p:txBody>
          <a:bodyPr wrap="square">
            <a:spAutoFit/>
          </a:bodyPr>
          <a:lstStyle/>
          <a:p>
            <a:pPr algn="ctr"/>
            <a:r>
              <a:rPr lang="en-US" sz="3000" b="1" dirty="0">
                <a:solidFill>
                  <a:schemeClr val="accent1"/>
                </a:solidFill>
                <a:latin typeface="Arial" panose="020B0604020202020204" pitchFamily="34" charset="0"/>
                <a:cs typeface="Arial" panose="020B0604020202020204" pitchFamily="34" charset="0"/>
              </a:rPr>
              <a:t>41%</a:t>
            </a:r>
          </a:p>
        </p:txBody>
      </p:sp>
      <p:sp>
        <p:nvSpPr>
          <p:cNvPr id="48" name="Rectangle 47">
            <a:extLst>
              <a:ext uri="{FF2B5EF4-FFF2-40B4-BE49-F238E27FC236}">
                <a16:creationId xmlns:a16="http://schemas.microsoft.com/office/drawing/2014/main" id="{FCC35211-077A-6F4F-930B-8D8C075B5336}"/>
              </a:ext>
            </a:extLst>
          </p:cNvPr>
          <p:cNvSpPr/>
          <p:nvPr/>
        </p:nvSpPr>
        <p:spPr>
          <a:xfrm>
            <a:off x="6465635" y="3797167"/>
            <a:ext cx="1087551" cy="553998"/>
          </a:xfrm>
          <a:prstGeom prst="rect">
            <a:avLst/>
          </a:prstGeom>
        </p:spPr>
        <p:txBody>
          <a:bodyPr wrap="square">
            <a:spAutoFit/>
          </a:bodyPr>
          <a:lstStyle/>
          <a:p>
            <a:pPr algn="ctr"/>
            <a:r>
              <a:rPr lang="en-US" sz="3000" b="1" dirty="0">
                <a:solidFill>
                  <a:schemeClr val="accent1"/>
                </a:solidFill>
                <a:latin typeface="Arial" panose="020B0604020202020204" pitchFamily="34" charset="0"/>
                <a:cs typeface="Arial" panose="020B0604020202020204" pitchFamily="34" charset="0"/>
              </a:rPr>
              <a:t>36%</a:t>
            </a:r>
          </a:p>
        </p:txBody>
      </p:sp>
      <p:sp>
        <p:nvSpPr>
          <p:cNvPr id="49" name="Rectangle 48">
            <a:extLst>
              <a:ext uri="{FF2B5EF4-FFF2-40B4-BE49-F238E27FC236}">
                <a16:creationId xmlns:a16="http://schemas.microsoft.com/office/drawing/2014/main" id="{58905669-0271-2E44-8CA7-5109C5D19BDF}"/>
              </a:ext>
            </a:extLst>
          </p:cNvPr>
          <p:cNvSpPr/>
          <p:nvPr/>
        </p:nvSpPr>
        <p:spPr>
          <a:xfrm>
            <a:off x="8236069" y="3797167"/>
            <a:ext cx="1087551" cy="553998"/>
          </a:xfrm>
          <a:prstGeom prst="rect">
            <a:avLst/>
          </a:prstGeom>
        </p:spPr>
        <p:txBody>
          <a:bodyPr wrap="square">
            <a:spAutoFit/>
          </a:bodyPr>
          <a:lstStyle/>
          <a:p>
            <a:pPr algn="ctr"/>
            <a:r>
              <a:rPr lang="en-US" sz="3000" b="1" dirty="0">
                <a:solidFill>
                  <a:schemeClr val="accent1"/>
                </a:solidFill>
                <a:latin typeface="Arial" panose="020B0604020202020204" pitchFamily="34" charset="0"/>
                <a:cs typeface="Arial" panose="020B0604020202020204" pitchFamily="34" charset="0"/>
              </a:rPr>
              <a:t>34%</a:t>
            </a:r>
          </a:p>
        </p:txBody>
      </p:sp>
      <p:sp>
        <p:nvSpPr>
          <p:cNvPr id="50" name="Rectangle 49">
            <a:extLst>
              <a:ext uri="{FF2B5EF4-FFF2-40B4-BE49-F238E27FC236}">
                <a16:creationId xmlns:a16="http://schemas.microsoft.com/office/drawing/2014/main" id="{10AA2B41-370C-A945-86EA-D9111D3C6BFE}"/>
              </a:ext>
            </a:extLst>
          </p:cNvPr>
          <p:cNvSpPr/>
          <p:nvPr/>
        </p:nvSpPr>
        <p:spPr>
          <a:xfrm>
            <a:off x="10045414" y="3797167"/>
            <a:ext cx="1087551" cy="553998"/>
          </a:xfrm>
          <a:prstGeom prst="rect">
            <a:avLst/>
          </a:prstGeom>
        </p:spPr>
        <p:txBody>
          <a:bodyPr wrap="square">
            <a:spAutoFit/>
          </a:bodyPr>
          <a:lstStyle/>
          <a:p>
            <a:pPr algn="ctr"/>
            <a:r>
              <a:rPr lang="en-US" sz="3000" b="1" dirty="0">
                <a:solidFill>
                  <a:schemeClr val="accent1"/>
                </a:solidFill>
                <a:latin typeface="Arial" panose="020B0604020202020204" pitchFamily="34" charset="0"/>
                <a:cs typeface="Arial" panose="020B0604020202020204" pitchFamily="34" charset="0"/>
              </a:rPr>
              <a:t>17%</a:t>
            </a:r>
          </a:p>
        </p:txBody>
      </p:sp>
      <p:sp>
        <p:nvSpPr>
          <p:cNvPr id="51" name="Rectangle 50">
            <a:extLst>
              <a:ext uri="{FF2B5EF4-FFF2-40B4-BE49-F238E27FC236}">
                <a16:creationId xmlns:a16="http://schemas.microsoft.com/office/drawing/2014/main" id="{8EB1C3DC-3AEC-A249-AE90-1650B39A1FC1}"/>
              </a:ext>
            </a:extLst>
          </p:cNvPr>
          <p:cNvSpPr/>
          <p:nvPr/>
        </p:nvSpPr>
        <p:spPr>
          <a:xfrm>
            <a:off x="905853" y="5064869"/>
            <a:ext cx="1333839" cy="492443"/>
          </a:xfrm>
          <a:prstGeom prst="rect">
            <a:avLst/>
          </a:prstGeom>
        </p:spPr>
        <p:txBody>
          <a:bodyPr wrap="square">
            <a:spAutoFit/>
          </a:bodyPr>
          <a:lstStyle/>
          <a:p>
            <a:pPr algn="ctr">
              <a:spcBef>
                <a:spcPct val="0"/>
              </a:spcBef>
            </a:pPr>
            <a:r>
              <a:rPr lang="en-US" altLang="en-US" sz="1300" dirty="0">
                <a:latin typeface="Arial" panose="020B0604020202020204" pitchFamily="34" charset="0"/>
                <a:ea typeface="ＭＳ Ｐゴシック" panose="020B0600070205080204" pitchFamily="34" charset="-128"/>
              </a:rPr>
              <a:t>Identified future financial needs</a:t>
            </a:r>
            <a:endParaRPr lang="en-US" altLang="en-US" sz="1300" b="1" dirty="0">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6FD274EB-08B8-0A42-9C43-3F51FA6E9D47}"/>
              </a:ext>
            </a:extLst>
          </p:cNvPr>
          <p:cNvSpPr/>
          <p:nvPr/>
        </p:nvSpPr>
        <p:spPr>
          <a:xfrm>
            <a:off x="2715198" y="5064869"/>
            <a:ext cx="1333839" cy="492443"/>
          </a:xfrm>
          <a:prstGeom prst="rect">
            <a:avLst/>
          </a:prstGeom>
        </p:spPr>
        <p:txBody>
          <a:bodyPr wrap="square">
            <a:spAutoFit/>
          </a:bodyPr>
          <a:lstStyle/>
          <a:p>
            <a:pPr algn="ctr">
              <a:spcBef>
                <a:spcPct val="0"/>
              </a:spcBef>
            </a:pPr>
            <a:r>
              <a:rPr lang="en-US" altLang="en-US" sz="1300" dirty="0">
                <a:latin typeface="Arial" panose="020B0604020202020204" pitchFamily="34" charset="0"/>
                <a:ea typeface="ＭＳ Ｐゴシック" panose="020B0600070205080204" pitchFamily="34" charset="-128"/>
              </a:rPr>
              <a:t>Discussed </a:t>
            </a:r>
            <a:br>
              <a:rPr lang="en-US" altLang="en-US" sz="1300" dirty="0">
                <a:latin typeface="Arial" panose="020B0604020202020204" pitchFamily="34" charset="0"/>
                <a:ea typeface="ＭＳ Ｐゴシック" panose="020B0600070205080204" pitchFamily="34" charset="-128"/>
              </a:rPr>
            </a:br>
            <a:r>
              <a:rPr lang="en-US" altLang="en-US" sz="1300" dirty="0">
                <a:latin typeface="Arial" panose="020B0604020202020204" pitchFamily="34" charset="0"/>
                <a:ea typeface="ＭＳ Ｐゴシック" panose="020B0600070205080204" pitchFamily="34" charset="-128"/>
              </a:rPr>
              <a:t>with family</a:t>
            </a:r>
            <a:endParaRPr lang="en-US" altLang="en-US" sz="1300" b="1" dirty="0">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7141B600-2953-9844-B426-C1D2F80BFF48}"/>
              </a:ext>
            </a:extLst>
          </p:cNvPr>
          <p:cNvSpPr/>
          <p:nvPr/>
        </p:nvSpPr>
        <p:spPr>
          <a:xfrm>
            <a:off x="4524542" y="5064869"/>
            <a:ext cx="1333839" cy="692497"/>
          </a:xfrm>
          <a:prstGeom prst="rect">
            <a:avLst/>
          </a:prstGeom>
        </p:spPr>
        <p:txBody>
          <a:bodyPr wrap="square">
            <a:spAutoFit/>
          </a:bodyPr>
          <a:lstStyle/>
          <a:p>
            <a:pPr algn="ctr">
              <a:spcBef>
                <a:spcPct val="0"/>
              </a:spcBef>
            </a:pPr>
            <a:r>
              <a:rPr lang="en-US" altLang="en-US" sz="1300" dirty="0">
                <a:latin typeface="Arial" panose="020B0604020202020204" pitchFamily="34" charset="0"/>
                <a:ea typeface="ＭＳ Ｐゴシック" panose="020B0600070205080204" pitchFamily="34" charset="-128"/>
              </a:rPr>
              <a:t>Discussed </a:t>
            </a:r>
            <a:br>
              <a:rPr lang="en-US" altLang="en-US" sz="1300" dirty="0">
                <a:latin typeface="Arial" panose="020B0604020202020204" pitchFamily="34" charset="0"/>
                <a:ea typeface="ＭＳ Ｐゴシック" panose="020B0600070205080204" pitchFamily="34" charset="-128"/>
              </a:rPr>
            </a:br>
            <a:r>
              <a:rPr lang="en-US" altLang="en-US" sz="1300" dirty="0">
                <a:latin typeface="Arial" panose="020B0604020202020204" pitchFamily="34" charset="0"/>
                <a:ea typeface="ＭＳ Ｐゴシック" panose="020B0600070205080204" pitchFamily="34" charset="-128"/>
              </a:rPr>
              <a:t>with internal parties</a:t>
            </a:r>
            <a:endParaRPr lang="en-US" altLang="en-US" sz="1300" b="1" dirty="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CE3F8F1F-2DB6-D241-993B-B277B14EF738}"/>
              </a:ext>
            </a:extLst>
          </p:cNvPr>
          <p:cNvSpPr/>
          <p:nvPr/>
        </p:nvSpPr>
        <p:spPr>
          <a:xfrm>
            <a:off x="6294976" y="5064869"/>
            <a:ext cx="1333839" cy="692497"/>
          </a:xfrm>
          <a:prstGeom prst="rect">
            <a:avLst/>
          </a:prstGeom>
        </p:spPr>
        <p:txBody>
          <a:bodyPr wrap="square">
            <a:spAutoFit/>
          </a:bodyPr>
          <a:lstStyle/>
          <a:p>
            <a:pPr algn="ctr">
              <a:spcBef>
                <a:spcPct val="0"/>
              </a:spcBef>
            </a:pPr>
            <a:r>
              <a:rPr lang="en-US" altLang="en-US" sz="1300" dirty="0">
                <a:latin typeface="Arial" panose="020B0604020202020204" pitchFamily="34" charset="0"/>
                <a:ea typeface="ＭＳ Ｐゴシック" panose="020B0600070205080204" pitchFamily="34" charset="-128"/>
              </a:rPr>
              <a:t>Obtained a business valuation</a:t>
            </a:r>
            <a:endParaRPr lang="en-US" altLang="en-US" sz="1300" b="1" dirty="0">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F5D1D893-7DE7-1340-BBDA-7994AB5A90B9}"/>
              </a:ext>
            </a:extLst>
          </p:cNvPr>
          <p:cNvSpPr/>
          <p:nvPr/>
        </p:nvSpPr>
        <p:spPr>
          <a:xfrm>
            <a:off x="8065411" y="5064869"/>
            <a:ext cx="1514839" cy="692497"/>
          </a:xfrm>
          <a:prstGeom prst="rect">
            <a:avLst/>
          </a:prstGeom>
        </p:spPr>
        <p:txBody>
          <a:bodyPr wrap="square">
            <a:spAutoFit/>
          </a:bodyPr>
          <a:lstStyle/>
          <a:p>
            <a:pPr algn="ctr">
              <a:spcBef>
                <a:spcPct val="0"/>
              </a:spcBef>
            </a:pPr>
            <a:r>
              <a:rPr lang="en-US" altLang="en-US" sz="1300" dirty="0">
                <a:latin typeface="Arial" panose="020B0604020202020204" pitchFamily="34" charset="0"/>
                <a:ea typeface="ＭＳ Ｐゴシック" panose="020B0600070205080204" pitchFamily="34" charset="-128"/>
                <a:cs typeface="Arial" panose="020B0604020202020204" pitchFamily="34" charset="0"/>
              </a:rPr>
              <a:t>Built a strong management team</a:t>
            </a:r>
            <a:endParaRPr lang="en-US" altLang="en-US" sz="1300" dirty="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BEDA9838-1EC0-5F41-BC69-7102E49A9EF4}"/>
              </a:ext>
            </a:extLst>
          </p:cNvPr>
          <p:cNvSpPr/>
          <p:nvPr/>
        </p:nvSpPr>
        <p:spPr>
          <a:xfrm>
            <a:off x="9879602" y="5051665"/>
            <a:ext cx="1336031" cy="492443"/>
          </a:xfrm>
          <a:prstGeom prst="rect">
            <a:avLst/>
          </a:prstGeom>
        </p:spPr>
        <p:txBody>
          <a:bodyPr wrap="square">
            <a:spAutoFit/>
          </a:bodyPr>
          <a:lstStyle/>
          <a:p>
            <a:pPr algn="ctr">
              <a:spcBef>
                <a:spcPct val="0"/>
              </a:spcBef>
            </a:pPr>
            <a:r>
              <a:rPr lang="en-US" altLang="en-US" sz="1300" dirty="0">
                <a:latin typeface="Arial" panose="020B0604020202020204" pitchFamily="34" charset="0"/>
                <a:ea typeface="ＭＳ Ｐゴシック" panose="020B0600070205080204" pitchFamily="34" charset="-128"/>
                <a:cs typeface="Arial" panose="020B0604020202020204" pitchFamily="34" charset="0"/>
              </a:rPr>
              <a:t>Set a timeline for exit</a:t>
            </a:r>
            <a:endParaRPr lang="en-US" altLang="en-US" sz="1300" dirty="0">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83FC8FD1-AD91-4B4E-830B-C09555A20DF0}"/>
              </a:ext>
            </a:extLst>
          </p:cNvPr>
          <p:cNvSpPr/>
          <p:nvPr/>
        </p:nvSpPr>
        <p:spPr>
          <a:xfrm>
            <a:off x="189508" y="6435006"/>
            <a:ext cx="3793026" cy="246221"/>
          </a:xfrm>
          <a:prstGeom prst="rect">
            <a:avLst/>
          </a:prstGeom>
        </p:spPr>
        <p:txBody>
          <a:bodyPr wrap="none">
            <a:spAutoFit/>
          </a:bodyPr>
          <a:lstStyle/>
          <a:p>
            <a:pPr>
              <a:spcBef>
                <a:spcPct val="0"/>
              </a:spcBef>
            </a:pPr>
            <a:r>
              <a:rPr lang="en-US" altLang="en-US" sz="1000" i="1" dirty="0">
                <a:solidFill>
                  <a:schemeClr val="bg2">
                    <a:lumMod val="50000"/>
                  </a:schemeClr>
                </a:solidFill>
                <a:latin typeface="Arial" panose="020B0604020202020204" pitchFamily="34" charset="0"/>
                <a:cs typeface="Arial" panose="020B0604020202020204" pitchFamily="34" charset="0"/>
              </a:rPr>
              <a:t>Source: MassMutual Business Owner Perspectives Study, 2022</a:t>
            </a:r>
          </a:p>
        </p:txBody>
      </p:sp>
    </p:spTree>
    <p:extLst>
      <p:ext uri="{BB962C8B-B14F-4D97-AF65-F5344CB8AC3E}">
        <p14:creationId xmlns:p14="http://schemas.microsoft.com/office/powerpoint/2010/main" val="195304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D07DD8-F9A5-9F42-ACA4-DA6FF048C52E}"/>
              </a:ext>
            </a:extLst>
          </p:cNvPr>
          <p:cNvSpPr/>
          <p:nvPr/>
        </p:nvSpPr>
        <p:spPr>
          <a:xfrm>
            <a:off x="667724" y="1004881"/>
            <a:ext cx="6157624" cy="55399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What is succession planning?</a:t>
            </a:r>
          </a:p>
        </p:txBody>
      </p:sp>
      <p:sp>
        <p:nvSpPr>
          <p:cNvPr id="5" name="Rectangle 4">
            <a:extLst>
              <a:ext uri="{FF2B5EF4-FFF2-40B4-BE49-F238E27FC236}">
                <a16:creationId xmlns:a16="http://schemas.microsoft.com/office/drawing/2014/main" id="{2D33F54D-2FB7-0348-83F9-EDB8854A27D2}"/>
              </a:ext>
            </a:extLst>
          </p:cNvPr>
          <p:cNvSpPr/>
          <p:nvPr/>
        </p:nvSpPr>
        <p:spPr>
          <a:xfrm>
            <a:off x="667723" y="1692902"/>
            <a:ext cx="7611303"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The process of planning</a:t>
            </a:r>
            <a:r>
              <a:rPr lang="en-US" sz="2100" b="1" dirty="0">
                <a:solidFill>
                  <a:schemeClr val="accent1"/>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for the day a business owner decides</a:t>
            </a:r>
            <a:r>
              <a:rPr lang="en-US" sz="2100" b="1" dirty="0">
                <a:solidFill>
                  <a:schemeClr val="accent1"/>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to step down</a:t>
            </a:r>
            <a:r>
              <a:rPr lang="en-US" sz="2100" b="1" dirty="0">
                <a:solidFill>
                  <a:schemeClr val="accent1"/>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from their leadership role in the business</a:t>
            </a:r>
            <a:endParaRPr lang="en-US" sz="2100" b="1" dirty="0">
              <a:solidFill>
                <a:schemeClr val="accent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9FA766F-938D-424E-81C0-DB7697C57CD3}"/>
              </a:ext>
            </a:extLst>
          </p:cNvPr>
          <p:cNvSpPr/>
          <p:nvPr/>
        </p:nvSpPr>
        <p:spPr>
          <a:xfrm>
            <a:off x="667722" y="3876150"/>
            <a:ext cx="7611303" cy="1384995"/>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The process of </a:t>
            </a:r>
            <a:r>
              <a:rPr lang="en-US" sz="2100" b="1" dirty="0">
                <a:solidFill>
                  <a:schemeClr val="accent1"/>
                </a:solidFill>
                <a:latin typeface="Arial" panose="020B0604020202020204" pitchFamily="34" charset="0"/>
                <a:cs typeface="Arial" panose="020B0604020202020204" pitchFamily="34" charset="0"/>
              </a:rPr>
              <a:t>developing a written plan</a:t>
            </a:r>
            <a:r>
              <a:rPr lang="en-US" sz="2100" dirty="0">
                <a:solidFill>
                  <a:schemeClr val="accent1"/>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for the day a business owner decides</a:t>
            </a:r>
            <a:r>
              <a:rPr lang="en-US" sz="2100" b="1" dirty="0">
                <a:solidFill>
                  <a:schemeClr val="accent1"/>
                </a:solidFill>
                <a:latin typeface="Arial" panose="020B0604020202020204" pitchFamily="34" charset="0"/>
                <a:cs typeface="Arial" panose="020B0604020202020204" pitchFamily="34" charset="0"/>
              </a:rPr>
              <a:t> or is forced </a:t>
            </a:r>
            <a:r>
              <a:rPr lang="en-US" sz="2100" dirty="0">
                <a:latin typeface="Arial" panose="020B0604020202020204" pitchFamily="34" charset="0"/>
                <a:cs typeface="Arial" panose="020B0604020202020204" pitchFamily="34" charset="0"/>
              </a:rPr>
              <a:t>to step down from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their leadership </a:t>
            </a:r>
            <a:r>
              <a:rPr lang="en-US" sz="2100" b="1" dirty="0">
                <a:solidFill>
                  <a:schemeClr val="accent1"/>
                </a:solidFill>
                <a:latin typeface="Arial" panose="020B0604020202020204" pitchFamily="34" charset="0"/>
                <a:cs typeface="Arial" panose="020B0604020202020204" pitchFamily="34" charset="0"/>
              </a:rPr>
              <a:t>or ownership </a:t>
            </a:r>
            <a:r>
              <a:rPr lang="en-US" sz="2100" dirty="0">
                <a:latin typeface="Arial" panose="020B0604020202020204" pitchFamily="34" charset="0"/>
                <a:cs typeface="Arial" panose="020B0604020202020204" pitchFamily="34" charset="0"/>
              </a:rPr>
              <a:t>role in the business </a:t>
            </a:r>
            <a:r>
              <a:rPr lang="en-US" sz="2100" b="1" dirty="0">
                <a:solidFill>
                  <a:schemeClr val="accent1"/>
                </a:solidFill>
                <a:latin typeface="Arial" panose="020B0604020202020204" pitchFamily="34" charset="0"/>
                <a:cs typeface="Arial" panose="020B0604020202020204" pitchFamily="34" charset="0"/>
              </a:rPr>
              <a:t>due to voluntary or involuntary departure </a:t>
            </a:r>
          </a:p>
        </p:txBody>
      </p:sp>
      <p:cxnSp>
        <p:nvCxnSpPr>
          <p:cNvPr id="12" name="Straight Arrow Connector 11">
            <a:extLst>
              <a:ext uri="{FF2B5EF4-FFF2-40B4-BE49-F238E27FC236}">
                <a16:creationId xmlns:a16="http://schemas.microsoft.com/office/drawing/2014/main" id="{923FE455-D61E-C84F-BD4A-F11EAFEFB6F3}"/>
              </a:ext>
            </a:extLst>
          </p:cNvPr>
          <p:cNvCxnSpPr>
            <a:cxnSpLocks/>
          </p:cNvCxnSpPr>
          <p:nvPr/>
        </p:nvCxnSpPr>
        <p:spPr>
          <a:xfrm>
            <a:off x="812280" y="2919331"/>
            <a:ext cx="0" cy="8364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6CA10D-0CEA-DC41-9901-B8A41B59B762}"/>
              </a:ext>
            </a:extLst>
          </p:cNvPr>
          <p:cNvSpPr txBox="1"/>
          <p:nvPr/>
        </p:nvSpPr>
        <p:spPr>
          <a:xfrm>
            <a:off x="667722" y="2431566"/>
            <a:ext cx="3300774" cy="369332"/>
          </a:xfrm>
          <a:prstGeom prst="rect">
            <a:avLst/>
          </a:prstGeom>
          <a:noFill/>
        </p:spPr>
        <p:txBody>
          <a:bodyPr wrap="square" rtlCol="0">
            <a:spAutoFit/>
          </a:bodyPr>
          <a:lstStyle/>
          <a:p>
            <a:r>
              <a:rPr lang="en-US" altLang="en-US" i="1" dirty="0">
                <a:latin typeface="Arial" panose="020B0604020202020204" pitchFamily="34" charset="0"/>
                <a:ea typeface="ＭＳ Ｐゴシック" panose="020B0600070205080204" pitchFamily="34" charset="-128"/>
              </a:rPr>
              <a:t>Common Definition</a:t>
            </a:r>
            <a:endParaRPr lang="en-US" dirty="0"/>
          </a:p>
        </p:txBody>
      </p:sp>
      <p:sp>
        <p:nvSpPr>
          <p:cNvPr id="8" name="TextBox 7">
            <a:extLst>
              <a:ext uri="{FF2B5EF4-FFF2-40B4-BE49-F238E27FC236}">
                <a16:creationId xmlns:a16="http://schemas.microsoft.com/office/drawing/2014/main" id="{DACF4807-EFCE-C14C-9E8B-52956B95B844}"/>
              </a:ext>
            </a:extLst>
          </p:cNvPr>
          <p:cNvSpPr txBox="1"/>
          <p:nvPr/>
        </p:nvSpPr>
        <p:spPr>
          <a:xfrm>
            <a:off x="667721" y="5321070"/>
            <a:ext cx="2648915" cy="369332"/>
          </a:xfrm>
          <a:prstGeom prst="rect">
            <a:avLst/>
          </a:prstGeom>
          <a:noFill/>
        </p:spPr>
        <p:txBody>
          <a:bodyPr wrap="square" rtlCol="0">
            <a:spAutoFit/>
          </a:bodyPr>
          <a:lstStyle/>
          <a:p>
            <a:r>
              <a:rPr lang="en-US" altLang="en-US" i="1" dirty="0">
                <a:latin typeface="Arial" panose="020B0604020202020204" pitchFamily="34" charset="0"/>
                <a:ea typeface="ＭＳ Ｐゴシック" panose="020B0600070205080204" pitchFamily="34" charset="-128"/>
              </a:rPr>
              <a:t>MassMutual Definition</a:t>
            </a:r>
            <a:endParaRPr lang="en-US" dirty="0"/>
          </a:p>
        </p:txBody>
      </p:sp>
    </p:spTree>
    <p:extLst>
      <p:ext uri="{BB962C8B-B14F-4D97-AF65-F5344CB8AC3E}">
        <p14:creationId xmlns:p14="http://schemas.microsoft.com/office/powerpoint/2010/main" val="346702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47D320-ABCE-4C4B-A1D9-5E38B3ACF83E}"/>
              </a:ext>
            </a:extLst>
          </p:cNvPr>
          <p:cNvSpPr/>
          <p:nvPr/>
        </p:nvSpPr>
        <p:spPr>
          <a:xfrm>
            <a:off x="0" y="2639292"/>
            <a:ext cx="12192000" cy="4218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0CDBD9-60E6-3E46-B082-56EEB094E750}"/>
              </a:ext>
            </a:extLst>
          </p:cNvPr>
          <p:cNvSpPr/>
          <p:nvPr/>
        </p:nvSpPr>
        <p:spPr>
          <a:xfrm>
            <a:off x="563812" y="693156"/>
            <a:ext cx="10824615" cy="553998"/>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Components of a good succession plan</a:t>
            </a:r>
          </a:p>
        </p:txBody>
      </p:sp>
      <p:sp>
        <p:nvSpPr>
          <p:cNvPr id="7" name="Rectangle 6">
            <a:extLst>
              <a:ext uri="{FF2B5EF4-FFF2-40B4-BE49-F238E27FC236}">
                <a16:creationId xmlns:a16="http://schemas.microsoft.com/office/drawing/2014/main" id="{2F6EBE70-FD0C-D349-ABA4-1EED8562487C}"/>
              </a:ext>
            </a:extLst>
          </p:cNvPr>
          <p:cNvSpPr/>
          <p:nvPr/>
        </p:nvSpPr>
        <p:spPr>
          <a:xfrm>
            <a:off x="563807" y="1335010"/>
            <a:ext cx="10824614" cy="830997"/>
          </a:xfrm>
          <a:prstGeom prst="rect">
            <a:avLst/>
          </a:prstGeom>
        </p:spPr>
        <p:txBody>
          <a:bodyPr wrap="square">
            <a:spAutoFit/>
          </a:bodyPr>
          <a:lstStyle/>
          <a:p>
            <a:r>
              <a:rPr lang="en-US" altLang="en-US" sz="2400" dirty="0">
                <a:ea typeface="ＭＳ Ｐゴシック" pitchFamily="34" charset="-128"/>
              </a:rPr>
              <a:t>It is important that everything be </a:t>
            </a:r>
            <a:r>
              <a:rPr lang="en-US" altLang="en-US" sz="2400" b="1" dirty="0">
                <a:solidFill>
                  <a:schemeClr val="accent1"/>
                </a:solidFill>
                <a:ea typeface="ＭＳ Ｐゴシック" pitchFamily="34" charset="-128"/>
              </a:rPr>
              <a:t>documented</a:t>
            </a:r>
            <a:r>
              <a:rPr lang="en-US" altLang="en-US" sz="2400" dirty="0">
                <a:ea typeface="ＭＳ Ｐゴシック" pitchFamily="34" charset="-128"/>
              </a:rPr>
              <a:t> and </a:t>
            </a:r>
            <a:r>
              <a:rPr lang="en-US" altLang="en-US" sz="2400" b="1" dirty="0">
                <a:solidFill>
                  <a:schemeClr val="accent1"/>
                </a:solidFill>
                <a:ea typeface="ＭＳ Ｐゴシック" pitchFamily="34" charset="-128"/>
              </a:rPr>
              <a:t>communicated</a:t>
            </a:r>
            <a:r>
              <a:rPr lang="en-US" altLang="en-US" sz="2400" dirty="0">
                <a:ea typeface="ＭＳ Ｐゴシック" pitchFamily="34" charset="-128"/>
              </a:rPr>
              <a:t> to all parties who may be impacted by your succession plan.</a:t>
            </a:r>
            <a:endParaRPr lang="en-US" sz="2100" b="1" dirty="0">
              <a:solidFill>
                <a:schemeClr val="accent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1FF3407-C29E-5B49-86C1-070EDA3594AE}"/>
              </a:ext>
            </a:extLst>
          </p:cNvPr>
          <p:cNvCxnSpPr/>
          <p:nvPr/>
        </p:nvCxnSpPr>
        <p:spPr>
          <a:xfrm>
            <a:off x="563806" y="4426376"/>
            <a:ext cx="10824622" cy="0"/>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7610975-4BFB-004C-9A62-ADB0A95543C0}"/>
              </a:ext>
            </a:extLst>
          </p:cNvPr>
          <p:cNvCxnSpPr>
            <a:cxnSpLocks/>
          </p:cNvCxnSpPr>
          <p:nvPr/>
        </p:nvCxnSpPr>
        <p:spPr>
          <a:xfrm>
            <a:off x="4228335" y="3186395"/>
            <a:ext cx="0" cy="2964873"/>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589DB7B-DA0C-EE43-BD7A-B983129BD1A7}"/>
              </a:ext>
            </a:extLst>
          </p:cNvPr>
          <p:cNvCxnSpPr>
            <a:cxnSpLocks/>
          </p:cNvCxnSpPr>
          <p:nvPr/>
        </p:nvCxnSpPr>
        <p:spPr>
          <a:xfrm>
            <a:off x="7948282" y="3186395"/>
            <a:ext cx="0" cy="2964873"/>
          </a:xfrm>
          <a:prstGeom prst="line">
            <a:avLst/>
          </a:prstGeom>
          <a:ln w="9525">
            <a:solidFill>
              <a:schemeClr val="tx2"/>
            </a:solidFill>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D1E5AE53-0388-934E-87A5-6F6199333920}"/>
              </a:ext>
            </a:extLst>
          </p:cNvPr>
          <p:cNvSpPr/>
          <p:nvPr/>
        </p:nvSpPr>
        <p:spPr>
          <a:xfrm>
            <a:off x="563807" y="3553689"/>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Goals</a:t>
            </a:r>
            <a:endParaRPr lang="en-US" b="1" dirty="0">
              <a:solidFill>
                <a:schemeClr val="accent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5CF62C7-2B4D-FA44-9E6F-49B6B7CA57CB}"/>
              </a:ext>
            </a:extLst>
          </p:cNvPr>
          <p:cNvSpPr/>
          <p:nvPr/>
        </p:nvSpPr>
        <p:spPr>
          <a:xfrm>
            <a:off x="4346098" y="3553689"/>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Successor</a:t>
            </a:r>
            <a:endParaRPr lang="en-US" b="1" dirty="0">
              <a:solidFill>
                <a:schemeClr val="accent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AAFE1F9-D9BB-6F4B-9B70-9D63DE9255E1}"/>
              </a:ext>
            </a:extLst>
          </p:cNvPr>
          <p:cNvSpPr/>
          <p:nvPr/>
        </p:nvSpPr>
        <p:spPr>
          <a:xfrm>
            <a:off x="8045262" y="3553689"/>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Ownership</a:t>
            </a:r>
            <a:endParaRPr lang="en-US" b="1" dirty="0">
              <a:solidFill>
                <a:schemeClr val="accent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83A685C5-1EEB-C24B-A294-459262D867AF}"/>
              </a:ext>
            </a:extLst>
          </p:cNvPr>
          <p:cNvSpPr/>
          <p:nvPr/>
        </p:nvSpPr>
        <p:spPr>
          <a:xfrm>
            <a:off x="563807" y="5049980"/>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Management</a:t>
            </a:r>
            <a:endParaRPr lang="en-US" b="1" dirty="0">
              <a:solidFill>
                <a:schemeClr val="accent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75BEA10B-C46E-6443-9129-46224ADC7BAE}"/>
              </a:ext>
            </a:extLst>
          </p:cNvPr>
          <p:cNvSpPr/>
          <p:nvPr/>
        </p:nvSpPr>
        <p:spPr>
          <a:xfrm>
            <a:off x="4346097" y="5049980"/>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Transfer</a:t>
            </a:r>
          </a:p>
        </p:txBody>
      </p:sp>
      <p:sp>
        <p:nvSpPr>
          <p:cNvPr id="22" name="Rectangle 21">
            <a:extLst>
              <a:ext uri="{FF2B5EF4-FFF2-40B4-BE49-F238E27FC236}">
                <a16:creationId xmlns:a16="http://schemas.microsoft.com/office/drawing/2014/main" id="{00063985-5A61-AB40-ABB0-376E7DB04803}"/>
              </a:ext>
            </a:extLst>
          </p:cNvPr>
          <p:cNvSpPr/>
          <p:nvPr/>
        </p:nvSpPr>
        <p:spPr>
          <a:xfrm>
            <a:off x="7982915" y="5049980"/>
            <a:ext cx="3509422" cy="369332"/>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Finances</a:t>
            </a:r>
          </a:p>
        </p:txBody>
      </p:sp>
    </p:spTree>
    <p:extLst>
      <p:ext uri="{BB962C8B-B14F-4D97-AF65-F5344CB8AC3E}">
        <p14:creationId xmlns:p14="http://schemas.microsoft.com/office/powerpoint/2010/main" val="140952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E5B397-2DF5-5B4E-B8A3-BA2D95923117}"/>
              </a:ext>
            </a:extLst>
          </p:cNvPr>
          <p:cNvSpPr/>
          <p:nvPr/>
        </p:nvSpPr>
        <p:spPr>
          <a:xfrm>
            <a:off x="590476" y="2573018"/>
            <a:ext cx="4147673" cy="1015663"/>
          </a:xfrm>
          <a:prstGeom prst="rect">
            <a:avLst/>
          </a:prstGeom>
        </p:spPr>
        <p:txBody>
          <a:bodyPr wrap="square">
            <a:spAutoFit/>
          </a:bodyPr>
          <a:lstStyle/>
          <a:p>
            <a:r>
              <a:rPr lang="en-US" sz="3000" b="1" dirty="0">
                <a:solidFill>
                  <a:schemeClr val="accent2"/>
                </a:solidFill>
                <a:latin typeface="Arial" panose="020B0604020202020204" pitchFamily="34" charset="0"/>
                <a:cs typeface="Arial" panose="020B0604020202020204" pitchFamily="34" charset="0"/>
              </a:rPr>
              <a:t>The simple steps of succession planning</a:t>
            </a:r>
          </a:p>
        </p:txBody>
      </p:sp>
      <p:sp>
        <p:nvSpPr>
          <p:cNvPr id="7" name="Rectangle 6">
            <a:extLst>
              <a:ext uri="{FF2B5EF4-FFF2-40B4-BE49-F238E27FC236}">
                <a16:creationId xmlns:a16="http://schemas.microsoft.com/office/drawing/2014/main" id="{19A178B8-928C-404C-8482-A75408F97265}"/>
              </a:ext>
            </a:extLst>
          </p:cNvPr>
          <p:cNvSpPr/>
          <p:nvPr/>
        </p:nvSpPr>
        <p:spPr>
          <a:xfrm>
            <a:off x="6560087" y="912092"/>
            <a:ext cx="623454" cy="6707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60A0A6-5013-7A4E-AA0B-6F6EDC3CD82D}"/>
              </a:ext>
            </a:extLst>
          </p:cNvPr>
          <p:cNvSpPr/>
          <p:nvPr/>
        </p:nvSpPr>
        <p:spPr>
          <a:xfrm>
            <a:off x="6563896" y="1966768"/>
            <a:ext cx="623454" cy="6707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ED8B74-77D6-E247-888B-CBF64F23A740}"/>
              </a:ext>
            </a:extLst>
          </p:cNvPr>
          <p:cNvSpPr/>
          <p:nvPr/>
        </p:nvSpPr>
        <p:spPr>
          <a:xfrm>
            <a:off x="6555584" y="3074702"/>
            <a:ext cx="623454" cy="6707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F7DD87-2570-C241-A119-DE181165A471}"/>
              </a:ext>
            </a:extLst>
          </p:cNvPr>
          <p:cNvSpPr/>
          <p:nvPr/>
        </p:nvSpPr>
        <p:spPr>
          <a:xfrm>
            <a:off x="6555139" y="4244903"/>
            <a:ext cx="623454" cy="670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4D724D-11D5-E54E-AE36-5F86CA58AECC}"/>
              </a:ext>
            </a:extLst>
          </p:cNvPr>
          <p:cNvSpPr/>
          <p:nvPr/>
        </p:nvSpPr>
        <p:spPr>
          <a:xfrm>
            <a:off x="6563896" y="5380513"/>
            <a:ext cx="623454" cy="670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E5809E0-F92E-7C41-8093-EDCF8E1FA44D}"/>
              </a:ext>
            </a:extLst>
          </p:cNvPr>
          <p:cNvSpPr txBox="1"/>
          <p:nvPr/>
        </p:nvSpPr>
        <p:spPr>
          <a:xfrm>
            <a:off x="6659256" y="964344"/>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540A168-B5DE-0845-93DE-8737147383FF}"/>
              </a:ext>
            </a:extLst>
          </p:cNvPr>
          <p:cNvSpPr txBox="1"/>
          <p:nvPr/>
        </p:nvSpPr>
        <p:spPr>
          <a:xfrm>
            <a:off x="6680285" y="2019020"/>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8A323209-60EC-A64A-874A-8FD49CEC5946}"/>
              </a:ext>
            </a:extLst>
          </p:cNvPr>
          <p:cNvSpPr txBox="1"/>
          <p:nvPr/>
        </p:nvSpPr>
        <p:spPr>
          <a:xfrm>
            <a:off x="6680285" y="3126954"/>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3</a:t>
            </a:r>
          </a:p>
        </p:txBody>
      </p:sp>
      <p:sp>
        <p:nvSpPr>
          <p:cNvPr id="16" name="TextBox 15">
            <a:extLst>
              <a:ext uri="{FF2B5EF4-FFF2-40B4-BE49-F238E27FC236}">
                <a16:creationId xmlns:a16="http://schemas.microsoft.com/office/drawing/2014/main" id="{9D423D26-205D-7D48-8E4E-D17B3EF9CB4D}"/>
              </a:ext>
            </a:extLst>
          </p:cNvPr>
          <p:cNvSpPr txBox="1"/>
          <p:nvPr/>
        </p:nvSpPr>
        <p:spPr>
          <a:xfrm>
            <a:off x="6667371" y="4310086"/>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4</a:t>
            </a:r>
          </a:p>
        </p:txBody>
      </p:sp>
      <p:sp>
        <p:nvSpPr>
          <p:cNvPr id="17" name="TextBox 16">
            <a:extLst>
              <a:ext uri="{FF2B5EF4-FFF2-40B4-BE49-F238E27FC236}">
                <a16:creationId xmlns:a16="http://schemas.microsoft.com/office/drawing/2014/main" id="{0FA8E201-9884-EB4E-8766-0E2BEAB92A52}"/>
              </a:ext>
            </a:extLst>
          </p:cNvPr>
          <p:cNvSpPr txBox="1"/>
          <p:nvPr/>
        </p:nvSpPr>
        <p:spPr>
          <a:xfrm>
            <a:off x="6680285" y="5445696"/>
            <a:ext cx="602663" cy="553998"/>
          </a:xfrm>
          <a:prstGeom prst="rect">
            <a:avLst/>
          </a:prstGeom>
          <a:noFill/>
        </p:spPr>
        <p:txBody>
          <a:bodyPr wrap="square" rtlCol="0">
            <a:spAutoFit/>
          </a:bodyPr>
          <a:lstStyle/>
          <a:p>
            <a:r>
              <a:rPr lang="en-US" sz="3000" b="1" dirty="0">
                <a:solidFill>
                  <a:schemeClr val="bg2"/>
                </a:solidFill>
                <a:latin typeface="Arial" panose="020B0604020202020204" pitchFamily="34" charset="0"/>
                <a:cs typeface="Arial" panose="020B0604020202020204" pitchFamily="34" charset="0"/>
              </a:rPr>
              <a:t>5</a:t>
            </a:r>
          </a:p>
        </p:txBody>
      </p:sp>
      <p:sp>
        <p:nvSpPr>
          <p:cNvPr id="19" name="Rectangle 18">
            <a:extLst>
              <a:ext uri="{FF2B5EF4-FFF2-40B4-BE49-F238E27FC236}">
                <a16:creationId xmlns:a16="http://schemas.microsoft.com/office/drawing/2014/main" id="{08293A41-1FE7-3D4A-B315-AF897E86F446}"/>
              </a:ext>
            </a:extLst>
          </p:cNvPr>
          <p:cNvSpPr/>
          <p:nvPr/>
        </p:nvSpPr>
        <p:spPr>
          <a:xfrm>
            <a:off x="7270355" y="936560"/>
            <a:ext cx="474518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Know all the options for exiting the business </a:t>
            </a:r>
            <a:r>
              <a:rPr lang="en-US" b="1" dirty="0">
                <a:latin typeface="Arial" panose="020B0604020202020204" pitchFamily="34" charset="0"/>
                <a:cs typeface="Arial" panose="020B0604020202020204" pitchFamily="34" charset="0"/>
              </a:rPr>
              <a:t>and the ramifications of each</a:t>
            </a:r>
          </a:p>
        </p:txBody>
      </p:sp>
      <p:sp>
        <p:nvSpPr>
          <p:cNvPr id="20" name="Rectangle 19">
            <a:extLst>
              <a:ext uri="{FF2B5EF4-FFF2-40B4-BE49-F238E27FC236}">
                <a16:creationId xmlns:a16="http://schemas.microsoft.com/office/drawing/2014/main" id="{A70DDE10-CFFC-6C4F-B0AC-8BDB70F11327}"/>
              </a:ext>
            </a:extLst>
          </p:cNvPr>
          <p:cNvSpPr/>
          <p:nvPr/>
        </p:nvSpPr>
        <p:spPr>
          <a:xfrm>
            <a:off x="590476" y="3612296"/>
            <a:ext cx="4526851" cy="738664"/>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It’s important to know the steps and  </a:t>
            </a:r>
            <a:r>
              <a:rPr lang="en-US" sz="2100" b="1" dirty="0">
                <a:latin typeface="Arial" panose="020B0604020202020204" pitchFamily="34" charset="0"/>
                <a:cs typeface="Arial" panose="020B0604020202020204" pitchFamily="34" charset="0"/>
              </a:rPr>
              <a:t>actions </a:t>
            </a:r>
            <a:r>
              <a:rPr lang="en-US" sz="2100" dirty="0">
                <a:latin typeface="Arial" panose="020B0604020202020204" pitchFamily="34" charset="0"/>
                <a:cs typeface="Arial" panose="020B0604020202020204" pitchFamily="34" charset="0"/>
              </a:rPr>
              <a:t>associated with each.</a:t>
            </a:r>
          </a:p>
        </p:txBody>
      </p:sp>
      <p:sp>
        <p:nvSpPr>
          <p:cNvPr id="21" name="Rectangle 20">
            <a:extLst>
              <a:ext uri="{FF2B5EF4-FFF2-40B4-BE49-F238E27FC236}">
                <a16:creationId xmlns:a16="http://schemas.microsoft.com/office/drawing/2014/main" id="{829BC78A-88A8-D649-BE2C-B25347E93006}"/>
              </a:ext>
            </a:extLst>
          </p:cNvPr>
          <p:cNvSpPr/>
          <p:nvPr/>
        </p:nvSpPr>
        <p:spPr>
          <a:xfrm>
            <a:off x="7270355" y="1966767"/>
            <a:ext cx="4028565"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Know the true value of the business </a:t>
            </a:r>
            <a:r>
              <a:rPr lang="en-US" b="1" dirty="0">
                <a:latin typeface="Arial" panose="020B0604020202020204" pitchFamily="34" charset="0"/>
                <a:cs typeface="Arial" panose="020B0604020202020204" pitchFamily="34" charset="0"/>
              </a:rPr>
              <a:t>and have it documented</a:t>
            </a:r>
          </a:p>
        </p:txBody>
      </p:sp>
      <p:sp>
        <p:nvSpPr>
          <p:cNvPr id="22" name="Rectangle 21">
            <a:extLst>
              <a:ext uri="{FF2B5EF4-FFF2-40B4-BE49-F238E27FC236}">
                <a16:creationId xmlns:a16="http://schemas.microsoft.com/office/drawing/2014/main" id="{AF551994-3415-F240-957A-DAB9B2068768}"/>
              </a:ext>
            </a:extLst>
          </p:cNvPr>
          <p:cNvSpPr/>
          <p:nvPr/>
        </p:nvSpPr>
        <p:spPr>
          <a:xfrm>
            <a:off x="7303739" y="3099170"/>
            <a:ext cx="4526851"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Select and prepare the right successor </a:t>
            </a:r>
            <a:r>
              <a:rPr lang="en-US" b="1" dirty="0">
                <a:latin typeface="Arial" panose="020B0604020202020204" pitchFamily="34" charset="0"/>
                <a:cs typeface="Arial" panose="020B0604020202020204" pitchFamily="34" charset="0"/>
              </a:rPr>
              <a:t>and communicate it to everyone</a:t>
            </a:r>
          </a:p>
        </p:txBody>
      </p:sp>
      <p:sp>
        <p:nvSpPr>
          <p:cNvPr id="23" name="Rectangle 22">
            <a:extLst>
              <a:ext uri="{FF2B5EF4-FFF2-40B4-BE49-F238E27FC236}">
                <a16:creationId xmlns:a16="http://schemas.microsoft.com/office/drawing/2014/main" id="{AF8E4EE1-7FE9-8C49-AD20-9C7141215BEB}"/>
              </a:ext>
            </a:extLst>
          </p:cNvPr>
          <p:cNvSpPr/>
          <p:nvPr/>
        </p:nvSpPr>
        <p:spPr>
          <a:xfrm>
            <a:off x="7258941" y="4378341"/>
            <a:ext cx="4254608"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Put it in writing </a:t>
            </a:r>
            <a:r>
              <a:rPr lang="en-US" b="1" dirty="0">
                <a:latin typeface="Arial" panose="020B0604020202020204" pitchFamily="34" charset="0"/>
                <a:cs typeface="Arial" panose="020B0604020202020204" pitchFamily="34" charset="0"/>
              </a:rPr>
              <a:t>and fund it properly</a:t>
            </a:r>
          </a:p>
        </p:txBody>
      </p:sp>
      <p:sp>
        <p:nvSpPr>
          <p:cNvPr id="24" name="Rectangle 23">
            <a:extLst>
              <a:ext uri="{FF2B5EF4-FFF2-40B4-BE49-F238E27FC236}">
                <a16:creationId xmlns:a16="http://schemas.microsoft.com/office/drawing/2014/main" id="{E9BE4E13-EC58-764C-9E37-84ACD5E8979B}"/>
              </a:ext>
            </a:extLst>
          </p:cNvPr>
          <p:cNvSpPr/>
          <p:nvPr/>
        </p:nvSpPr>
        <p:spPr>
          <a:xfrm>
            <a:off x="7258941" y="5380513"/>
            <a:ext cx="422656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Review the plan at least every 3 years </a:t>
            </a:r>
            <a:r>
              <a:rPr lang="en-US" b="1" dirty="0">
                <a:latin typeface="Arial" panose="020B0604020202020204" pitchFamily="34" charset="0"/>
                <a:cs typeface="Arial" panose="020B0604020202020204" pitchFamily="34" charset="0"/>
              </a:rPr>
              <a:t>and update as needed</a:t>
            </a:r>
          </a:p>
        </p:txBody>
      </p:sp>
    </p:spTree>
    <p:extLst>
      <p:ext uri="{BB962C8B-B14F-4D97-AF65-F5344CB8AC3E}">
        <p14:creationId xmlns:p14="http://schemas.microsoft.com/office/powerpoint/2010/main" val="1008229010"/>
      </p:ext>
    </p:extLst>
  </p:cSld>
  <p:clrMapOvr>
    <a:masterClrMapping/>
  </p:clrMapOvr>
</p:sld>
</file>

<file path=ppt/theme/theme1.xml><?xml version="1.0" encoding="utf-8"?>
<a:theme xmlns:a="http://schemas.openxmlformats.org/drawingml/2006/main" name="Office Theme">
  <a:themeElements>
    <a:clrScheme name="fff">
      <a:dk1>
        <a:srgbClr val="161819"/>
      </a:dk1>
      <a:lt1>
        <a:srgbClr val="F9F8F3"/>
      </a:lt1>
      <a:dk2>
        <a:srgbClr val="44546A"/>
      </a:dk2>
      <a:lt2>
        <a:srgbClr val="FFFFFF"/>
      </a:lt2>
      <a:accent1>
        <a:srgbClr val="E95C24"/>
      </a:accent1>
      <a:accent2>
        <a:srgbClr val="0C6CB3"/>
      </a:accent2>
      <a:accent3>
        <a:srgbClr val="F3AB59"/>
      </a:accent3>
      <a:accent4>
        <a:srgbClr val="33A7DF"/>
      </a:accent4>
      <a:accent5>
        <a:srgbClr val="BAC1C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D31460-81D3-4704-B7AB-603606D9ECD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983B1BE-8857-4443-BDFA-DCA3B5910B4D}">
  <ds:schemaRefs>
    <ds:schemaRef ds:uri="http://schemas.microsoft.com/sharepoint/v3/contenttype/forms"/>
  </ds:schemaRefs>
</ds:datastoreItem>
</file>

<file path=customXml/itemProps3.xml><?xml version="1.0" encoding="utf-8"?>
<ds:datastoreItem xmlns:ds="http://schemas.openxmlformats.org/officeDocument/2006/customXml" ds:itemID="{6F73D4EA-6A81-4EE1-BE63-20204DF1D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9984</TotalTime>
  <Words>9986</Words>
  <Application>Microsoft Office PowerPoint</Application>
  <PresentationFormat>Widescreen</PresentationFormat>
  <Paragraphs>750</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 Narrow</vt:lpstr>
      <vt:lpstr>Calibri</vt:lpstr>
      <vt:lpstr>Calibri Light</vt:lpstr>
      <vt:lpstr>Century Gothic</vt:lpstr>
      <vt:lpstr>Gill Sans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Faccone, Laura</dc:creator>
  <cp:lastModifiedBy>Del Valle, Daniel</cp:lastModifiedBy>
  <cp:revision>125</cp:revision>
  <dcterms:created xsi:type="dcterms:W3CDTF">2021-02-24T17:31:30Z</dcterms:created>
  <dcterms:modified xsi:type="dcterms:W3CDTF">2023-03-25T20:16:25Z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1df539-6093-4ec5-baaa-eb0dcc11254e_Enabled">
    <vt:lpwstr>true</vt:lpwstr>
  </property>
  <property fmtid="{D5CDD505-2E9C-101B-9397-08002B2CF9AE}" pid="3" name="MSIP_Label_1f1df539-6093-4ec5-baaa-eb0dcc11254e_SetDate">
    <vt:lpwstr>2023-01-31T14:35:02Z</vt:lpwstr>
  </property>
  <property fmtid="{D5CDD505-2E9C-101B-9397-08002B2CF9AE}" pid="4" name="MSIP_Label_1f1df539-6093-4ec5-baaa-eb0dcc11254e_Method">
    <vt:lpwstr>Standard</vt:lpwstr>
  </property>
  <property fmtid="{D5CDD505-2E9C-101B-9397-08002B2CF9AE}" pid="5" name="MSIP_Label_1f1df539-6093-4ec5-baaa-eb0dcc11254e_Name">
    <vt:lpwstr>General</vt:lpwstr>
  </property>
  <property fmtid="{D5CDD505-2E9C-101B-9397-08002B2CF9AE}" pid="6" name="MSIP_Label_1f1df539-6093-4ec5-baaa-eb0dcc11254e_SiteId">
    <vt:lpwstr>649fc29a-ece3-4a3b-a3c1-680a2f035a6e</vt:lpwstr>
  </property>
  <property fmtid="{D5CDD505-2E9C-101B-9397-08002B2CF9AE}" pid="7" name="MSIP_Label_1f1df539-6093-4ec5-baaa-eb0dcc11254e_ActionId">
    <vt:lpwstr>19447d71-e21f-49b4-a6e4-9381c14223b7</vt:lpwstr>
  </property>
  <property fmtid="{D5CDD505-2E9C-101B-9397-08002B2CF9AE}" pid="8" name="MSIP_Label_1f1df539-6093-4ec5-baaa-eb0dcc11254e_ContentBits">
    <vt:lpwstr>0</vt:lpwstr>
  </property>
</Properties>
</file>